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906000" cy="6858000" type="A4"/>
  <p:notesSz cx="6858000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C3CBE-6EB6-46BB-8BDC-074140572F00}" v="2" dt="2023-11-06T07:18:40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els Mørk" userId="7fa14afc-a872-4174-93c3-e30348906cd1" providerId="ADAL" clId="{132C3CBE-6EB6-46BB-8BDC-074140572F00}"/>
    <pc:docChg chg="addSld modSld">
      <pc:chgData name="Troels Mørk" userId="7fa14afc-a872-4174-93c3-e30348906cd1" providerId="ADAL" clId="{132C3CBE-6EB6-46BB-8BDC-074140572F00}" dt="2023-11-06T07:18:40.619" v="1"/>
      <pc:docMkLst>
        <pc:docMk/>
      </pc:docMkLst>
      <pc:sldChg chg="add">
        <pc:chgData name="Troels Mørk" userId="7fa14afc-a872-4174-93c3-e30348906cd1" providerId="ADAL" clId="{132C3CBE-6EB6-46BB-8BDC-074140572F00}" dt="2023-11-06T07:18:35.799" v="0"/>
        <pc:sldMkLst>
          <pc:docMk/>
          <pc:sldMk cId="2819556361" sldId="258"/>
        </pc:sldMkLst>
      </pc:sldChg>
      <pc:sldChg chg="add">
        <pc:chgData name="Troels Mørk" userId="7fa14afc-a872-4174-93c3-e30348906cd1" providerId="ADAL" clId="{132C3CBE-6EB6-46BB-8BDC-074140572F00}" dt="2023-11-06T07:18:40.619" v="1"/>
        <pc:sldMkLst>
          <pc:docMk/>
          <pc:sldMk cId="453324934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351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80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990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655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357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379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44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995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367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685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751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354E-02B3-4F86-8643-80AC29108F7F}" type="datetimeFigureOut">
              <a:rPr lang="da-DK" smtClean="0"/>
              <a:t>06-11-2023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DE2D-DD11-4B06-9115-4960AFEBBDC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459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193842CE-5EB7-6EBC-EEBE-8011915F2041}"/>
              </a:ext>
            </a:extLst>
          </p:cNvPr>
          <p:cNvGrpSpPr/>
          <p:nvPr/>
        </p:nvGrpSpPr>
        <p:grpSpPr>
          <a:xfrm>
            <a:off x="4935244" y="0"/>
            <a:ext cx="4970756" cy="6858000"/>
            <a:chOff x="4953000" y="0"/>
            <a:chExt cx="4953001" cy="6858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606572B-23CE-BF92-DB6E-CAEBE91DD719}"/>
                </a:ext>
              </a:extLst>
            </p:cNvPr>
            <p:cNvGrpSpPr/>
            <p:nvPr/>
          </p:nvGrpSpPr>
          <p:grpSpPr>
            <a:xfrm>
              <a:off x="4953000" y="0"/>
              <a:ext cx="4953001" cy="6858000"/>
              <a:chOff x="0" y="0"/>
              <a:chExt cx="4953001" cy="685800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8F3DFEBF-F0BC-C961-48A0-53B575951B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50000"/>
              <a:stretch/>
            </p:blipFill>
            <p:spPr>
              <a:xfrm>
                <a:off x="0" y="0"/>
                <a:ext cx="4953000" cy="1320800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BE377C77-146C-E1EC-9747-200011FCD02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75599"/>
              <a:stretch/>
            </p:blipFill>
            <p:spPr>
              <a:xfrm>
                <a:off x="0" y="0"/>
                <a:ext cx="2417197" cy="132080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283308BB-5051-EE4B-8CB7-8D4FC4B171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" y="1320800"/>
                <a:ext cx="4953000" cy="5537200"/>
              </a:xfrm>
              <a:prstGeom prst="rect">
                <a:avLst/>
              </a:prstGeom>
            </p:spPr>
          </p:pic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7BD3CA-B7B0-0943-1D84-F2838503A9A4}"/>
                </a:ext>
              </a:extLst>
            </p:cNvPr>
            <p:cNvSpPr txBox="1"/>
            <p:nvPr/>
          </p:nvSpPr>
          <p:spPr>
            <a:xfrm>
              <a:off x="4986390" y="2104241"/>
              <a:ext cx="48741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000" dirty="0">
                  <a:solidFill>
                    <a:schemeClr val="bg1"/>
                  </a:solidFill>
                  <a:latin typeface="Trade Gothic Next Cond" panose="020B0604020202020204" pitchFamily="34" charset="0"/>
                  <a:cs typeface="Traditional Arabic" panose="020B0604020202020204" pitchFamily="18" charset="-78"/>
                </a:rPr>
                <a:t>FINANSFORBUNDET</a:t>
              </a:r>
            </a:p>
            <a:p>
              <a:pPr algn="ctr"/>
              <a:r>
                <a:rPr lang="da-DK" sz="4000" dirty="0">
                  <a:solidFill>
                    <a:schemeClr val="bg1"/>
                  </a:solidFill>
                  <a:latin typeface="Trade Gothic Next Cond" panose="020B0604020202020204" pitchFamily="34" charset="0"/>
                  <a:cs typeface="Traditional Arabic" panose="020B0604020202020204" pitchFamily="18" charset="-78"/>
                </a:rPr>
                <a:t>Hvorfor?</a:t>
              </a: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57D295A8-698D-73D6-88EF-0CA693D01B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1087"/>
          <a:stretch/>
        </p:blipFill>
        <p:spPr>
          <a:xfrm>
            <a:off x="2" y="5967611"/>
            <a:ext cx="4953000" cy="89038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64AD3AB-EE72-4130-C787-6AE669186109}"/>
              </a:ext>
            </a:extLst>
          </p:cNvPr>
          <p:cNvSpPr txBox="1"/>
          <p:nvPr/>
        </p:nvSpPr>
        <p:spPr>
          <a:xfrm>
            <a:off x="1744661" y="6094374"/>
            <a:ext cx="332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  <a:latin typeface="Trade Gothic Next Cond" panose="020B0604020202020204" pitchFamily="34" charset="0"/>
                <a:cs typeface="Traditional Arabic" panose="020B0604020202020204" pitchFamily="18" charset="-78"/>
              </a:rPr>
              <a:t>Læs mere og meld dig ind her</a:t>
            </a:r>
          </a:p>
          <a:p>
            <a:pPr algn="ctr"/>
            <a:r>
              <a:rPr lang="da-DK" dirty="0">
                <a:solidFill>
                  <a:schemeClr val="bg1"/>
                </a:solidFill>
                <a:latin typeface="Trade Gothic Next Cond" panose="020B0604020202020204" pitchFamily="34" charset="0"/>
                <a:cs typeface="Traditional Arabic" panose="020B0604020202020204" pitchFamily="18" charset="-78"/>
              </a:rPr>
              <a:t>finansforbundet.dk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92C53E-E427-A6FD-7AFC-8870F0BBFE44}"/>
              </a:ext>
            </a:extLst>
          </p:cNvPr>
          <p:cNvSpPr txBox="1"/>
          <p:nvPr/>
        </p:nvSpPr>
        <p:spPr>
          <a:xfrm>
            <a:off x="259773" y="238617"/>
            <a:ext cx="4395354" cy="5609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Stor opbakning giver mulighed for </a:t>
            </a:r>
            <a:r>
              <a:rPr lang="da-DK" sz="1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Danmarks bedste overenskomst</a:t>
            </a:r>
            <a:br>
              <a:rPr lang="da-DK" sz="1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a-DK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Finansforbundet har eneret til at forhandle overenskomster og faglige sager indenfor det finansielle område på vegne af vores medlemmer. Næsten 80% af medarbejderne i den finansielle sektor støtter op om Finansforbundet i form af medlemskab </a:t>
            </a:r>
            <a:br>
              <a:rPr lang="da-DK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da-DK" sz="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da-DK" sz="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a-DK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Bliv medlem og vær med til at sikre at vi fortsat kan forhandle Danmarks bedste overenskomst</a:t>
            </a:r>
          </a:p>
          <a:p>
            <a:br>
              <a:rPr lang="da-DK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a-DK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a-DK" sz="1400" b="1" dirty="0">
                <a:solidFill>
                  <a:srgbClr val="002060"/>
                </a:solidFill>
                <a:latin typeface="Arial" panose="020B0604020202020204" pitchFamily="34" charset="0"/>
              </a:rPr>
              <a:t>Lokal forankring i Danske Bank</a:t>
            </a:r>
          </a:p>
          <a:p>
            <a: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  <a:t>Ud over flere hundrede dedikerede medlemsvalgte tillidsrepræsentanter, som er tæt på kolleger og ledelse i hele banken, har Finansforbundet i Danske Bank en kredsbestyrelse på 10 personer, samt et kredskontor med jurister og andre specialister siddende i Danske Bank.</a:t>
            </a:r>
          </a:p>
          <a:p>
            <a:endParaRPr lang="da-DK" sz="105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  <a:t>Det giver mulighed for konstant at have fingeren på pulsen og agere sparringspartnere i dagligdagen for både medlemmer og ledere.</a:t>
            </a:r>
          </a:p>
          <a:p>
            <a:br>
              <a:rPr lang="da-DK" sz="1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endParaRPr lang="da-DK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da-DK" sz="1400" b="1" dirty="0">
                <a:solidFill>
                  <a:srgbClr val="002060"/>
                </a:solidFill>
                <a:latin typeface="Arial" panose="020B0604020202020204" pitchFamily="34" charset="0"/>
              </a:rPr>
              <a:t>Medlemskab</a:t>
            </a:r>
            <a:br>
              <a:rPr lang="da-DK" sz="14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  <a:t>Medlemskabet koster 260 kr./md </a:t>
            </a:r>
            <a:b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  <a:t>(ca. 170 kr./md. efter skat)</a:t>
            </a:r>
            <a:b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b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da-DK" sz="1200" dirty="0">
                <a:solidFill>
                  <a:srgbClr val="002060"/>
                </a:solidFill>
                <a:latin typeface="Arial" panose="020B0604020202020204" pitchFamily="34" charset="0"/>
              </a:rPr>
              <a:t>Lige nu får du de første 3 måneder gratis</a:t>
            </a:r>
            <a:endParaRPr lang="da-DK" sz="1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9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35C36B4-CB89-32C8-A342-5DFD29CFC02E}"/>
              </a:ext>
            </a:extLst>
          </p:cNvPr>
          <p:cNvGrpSpPr/>
          <p:nvPr/>
        </p:nvGrpSpPr>
        <p:grpSpPr>
          <a:xfrm>
            <a:off x="2" y="260638"/>
            <a:ext cx="9905998" cy="6597362"/>
            <a:chOff x="2" y="260638"/>
            <a:chExt cx="9905998" cy="659736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ED0316D-6E2B-0AEB-B36F-CB6146422D03}"/>
                </a:ext>
              </a:extLst>
            </p:cNvPr>
            <p:cNvGrpSpPr/>
            <p:nvPr/>
          </p:nvGrpSpPr>
          <p:grpSpPr>
            <a:xfrm>
              <a:off x="2" y="5967611"/>
              <a:ext cx="9905998" cy="890389"/>
              <a:chOff x="1" y="5967611"/>
              <a:chExt cx="9905998" cy="890389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76336B0F-B35F-577E-E846-E78E753E87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21087"/>
              <a:stretch/>
            </p:blipFill>
            <p:spPr>
              <a:xfrm>
                <a:off x="1" y="5967611"/>
                <a:ext cx="4953000" cy="890389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FEEDCC45-49A6-8109-80BA-3A95B35805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7263" r="21087"/>
              <a:stretch/>
            </p:blipFill>
            <p:spPr>
              <a:xfrm>
                <a:off x="4953000" y="5967611"/>
                <a:ext cx="3241830" cy="890389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4D54EA8B-5ACA-D5C8-9B0A-120EAB4F8E8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7263" r="21087"/>
              <a:stretch/>
            </p:blipFill>
            <p:spPr>
              <a:xfrm>
                <a:off x="6664169" y="5967611"/>
                <a:ext cx="3241830" cy="890389"/>
              </a:xfrm>
              <a:prstGeom prst="rect">
                <a:avLst/>
              </a:prstGeom>
            </p:spPr>
          </p:pic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7A5A0CE-A4DF-36CA-0CF5-378ACE8003A0}"/>
                </a:ext>
              </a:extLst>
            </p:cNvPr>
            <p:cNvSpPr txBox="1"/>
            <p:nvPr/>
          </p:nvSpPr>
          <p:spPr>
            <a:xfrm>
              <a:off x="417652" y="262783"/>
              <a:ext cx="4271449" cy="50477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a-DK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  <a:t>Danmarks største netværk indenfor finans og IT</a:t>
              </a:r>
            </a:p>
            <a:p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Finansforbundet er en brancheorienteret fagforening med fokus på finans og IT branchen. Vi kender branchen bedst, så du kan få mest muligt ud af din karriere og udvikling</a:t>
              </a:r>
              <a:br>
                <a:rPr lang="da-DK" sz="14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br>
                <a:rPr lang="da-DK" sz="14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endParaRPr lang="da-DK" sz="1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r>
                <a:rPr lang="da-DK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  <a:t>Fokus på din karriere og udvikling</a:t>
              </a:r>
              <a:br>
                <a:rPr lang="da-DK" sz="1400" dirty="0">
                  <a:solidFill>
                    <a:srgbClr val="002060"/>
                  </a:solidFill>
                  <a:latin typeface="Arial" panose="020B0604020202020204" pitchFamily="34" charset="0"/>
                </a:rPr>
              </a:b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Vi har en bred vifte af karriere- og kompetenceskabende tilbud: 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Finanskompetencepuljen – ECTS-pointgivende uddannelser og kurser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Karrieresparring – CV, ansøgning, jobsamtale, kompetenceudvikling, og job- og/eller uddannelsesmuligheder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Netværk – mere end 20 forskellige netværk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Arrangementer og kurser – styrk dine kompetencer og find inspiration gennem mere end 200 årlige events</a:t>
              </a:r>
            </a:p>
            <a:p>
              <a:pPr lvl="0">
                <a:lnSpc>
                  <a:spcPct val="105000"/>
                </a:lnSpc>
              </a:pPr>
              <a:br>
                <a:rPr lang="da-DK" sz="1400" dirty="0">
                  <a:solidFill>
                    <a:srgbClr val="002060"/>
                  </a:solidFill>
                  <a:latin typeface="Arial" panose="020B0604020202020204" pitchFamily="34" charset="0"/>
                </a:rPr>
              </a:br>
              <a:endParaRPr lang="da-DK" sz="1400" dirty="0">
                <a:solidFill>
                  <a:srgbClr val="002060"/>
                </a:solidFill>
                <a:latin typeface="Arial" panose="020B0604020202020204" pitchFamily="34" charset="0"/>
              </a:endParaRPr>
            </a:p>
            <a:p>
              <a:r>
                <a:rPr lang="da-DK" sz="14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Kontante fordele</a:t>
              </a:r>
              <a:br>
                <a:rPr lang="da-DK" sz="14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Blandt vores kontante fordele kan du blandt andet få: 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Attraktive tilbud og faste lave priser på forsikringer i Tryg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Optjen bonus hos mere end 4.500 butikker og webshops gennem et medlemskab af Forbrugsforeningen. </a:t>
              </a:r>
            </a:p>
            <a:p>
              <a:pPr marL="177800" lvl="0" indent="-17780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Leje af ferieboliger</a:t>
              </a:r>
              <a:endParaRPr lang="da-DK" sz="12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A5CFE4-B89E-1438-C35C-2B631A6C84B0}"/>
                </a:ext>
              </a:extLst>
            </p:cNvPr>
            <p:cNvSpPr txBox="1"/>
            <p:nvPr/>
          </p:nvSpPr>
          <p:spPr>
            <a:xfrm>
              <a:off x="5382490" y="260638"/>
              <a:ext cx="4187537" cy="55481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a-DK" sz="14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Juridisk </a:t>
              </a:r>
              <a:r>
                <a:rPr lang="da-DK" sz="1400" b="1" dirty="0">
                  <a:solidFill>
                    <a:srgbClr val="00196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hjælp og sparring</a:t>
              </a:r>
              <a:br>
                <a:rPr lang="da-DK" sz="14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Som medlem er du sikret juridisk hjælp og sparring.</a:t>
              </a:r>
            </a:p>
            <a:p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b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Vi har 3 jurister siddende i Finansforbundet i Danske Bank. Det vil sige at de har</a:t>
              </a:r>
              <a:r>
                <a:rPr lang="da-DK" sz="1200" dirty="0">
                  <a:solidFill>
                    <a:srgbClr val="00196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indgående kendskab til netop Danske Bank og med direkte adgang til at forhandle lige præcis din problemstilling med banken. </a:t>
              </a:r>
              <a:br>
                <a:rPr lang="da-DK" sz="1200" dirty="0">
                  <a:solidFill>
                    <a:srgbClr val="00196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br>
                <a:rPr lang="da-DK" sz="1200" dirty="0">
                  <a:solidFill>
                    <a:srgbClr val="00196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endParaRPr lang="da-DK" sz="1200" dirty="0">
                <a:solidFill>
                  <a:srgbClr val="001965"/>
                </a:solidFill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r>
                <a:rPr lang="da-DK" sz="1200" dirty="0">
                  <a:solidFill>
                    <a:srgbClr val="00196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Finansforbundet centralt </a:t>
              </a:r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stiller også jurister, advokater og socialrådgivere til rådighed ved f.eks. ansættelse, afsked, tvister m.m. </a:t>
              </a:r>
            </a:p>
            <a:p>
              <a:br>
                <a:rPr lang="da-DK" sz="1200" dirty="0">
                  <a:solidFill>
                    <a:srgbClr val="00196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endParaRPr lang="da-DK" sz="1200" dirty="0">
                <a:solidFill>
                  <a:srgbClr val="001965"/>
                </a:solidFill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Som ansat i en virksomhed, der har overenskomst med Finansforbundet, er vi det eneste fagforbund der kan føre faglige sager. </a:t>
              </a:r>
            </a:p>
            <a:p>
              <a:b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endParaRPr lang="da-DK" sz="1200" dirty="0">
                <a:solidFill>
                  <a:srgbClr val="00196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Vi hjælper blandt andet med:  </a:t>
              </a:r>
              <a:endParaRPr lang="da-DK" sz="16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Gennemgang af din ansættelseskontrakt inden underskrift</a:t>
              </a:r>
              <a:endParaRPr lang="da-DK" sz="1600" dirty="0">
                <a:solidFill>
                  <a:srgbClr val="0019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Sparring til din lønforhandling</a:t>
              </a:r>
              <a:endParaRPr lang="da-DK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Rådgivning om dine rettigheder ved ferie og sygdom</a:t>
              </a:r>
              <a:endParaRPr lang="da-DK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Rådgivning i ansættelsesretlige konflikter</a:t>
              </a:r>
              <a:endParaRPr lang="da-DK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Rådgivning ifm. opsigelse eller fratrædelse</a:t>
              </a:r>
              <a:endParaRPr lang="da-DK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Oplysning om barselsregler</a:t>
              </a:r>
              <a:endParaRPr lang="da-DK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Indsigt i dagpengeregler</a:t>
              </a:r>
              <a:endParaRPr lang="da-DK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5400" lvl="0" indent="-177800" algn="just" hangingPunct="0">
                <a:lnSpc>
                  <a:spcPct val="105000"/>
                </a:lnSpc>
                <a:buFont typeface="Symbol" panose="05050102010706020507" pitchFamily="18" charset="2"/>
                <a:buChar char=""/>
              </a:pPr>
              <a:r>
                <a:rPr lang="da-DK" sz="1200" dirty="0">
                  <a:solidFill>
                    <a:srgbClr val="002060"/>
                  </a:solidFill>
                  <a:latin typeface="Arial" panose="020B0604020202020204" pitchFamily="34" charset="0"/>
                </a:rPr>
                <a:t>og meget mere…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098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193842CE-5EB7-6EBC-EEBE-8011915F2041}"/>
              </a:ext>
            </a:extLst>
          </p:cNvPr>
          <p:cNvGrpSpPr/>
          <p:nvPr/>
        </p:nvGrpSpPr>
        <p:grpSpPr>
          <a:xfrm>
            <a:off x="4935244" y="0"/>
            <a:ext cx="4970756" cy="6858000"/>
            <a:chOff x="4953000" y="0"/>
            <a:chExt cx="4953001" cy="6858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606572B-23CE-BF92-DB6E-CAEBE91DD719}"/>
                </a:ext>
              </a:extLst>
            </p:cNvPr>
            <p:cNvGrpSpPr/>
            <p:nvPr/>
          </p:nvGrpSpPr>
          <p:grpSpPr>
            <a:xfrm>
              <a:off x="4953000" y="0"/>
              <a:ext cx="4953001" cy="6858000"/>
              <a:chOff x="0" y="0"/>
              <a:chExt cx="4953001" cy="685800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8F3DFEBF-F0BC-C961-48A0-53B575951B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50000"/>
              <a:stretch/>
            </p:blipFill>
            <p:spPr>
              <a:xfrm>
                <a:off x="0" y="0"/>
                <a:ext cx="4953000" cy="1320800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BE377C77-146C-E1EC-9747-200011FCD02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75599"/>
              <a:stretch/>
            </p:blipFill>
            <p:spPr>
              <a:xfrm>
                <a:off x="0" y="0"/>
                <a:ext cx="2417197" cy="132080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283308BB-5051-EE4B-8CB7-8D4FC4B171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" y="1320800"/>
                <a:ext cx="4953000" cy="5537200"/>
              </a:xfrm>
              <a:prstGeom prst="rect">
                <a:avLst/>
              </a:prstGeom>
            </p:spPr>
          </p:pic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7BD3CA-B7B0-0943-1D84-F2838503A9A4}"/>
                </a:ext>
              </a:extLst>
            </p:cNvPr>
            <p:cNvSpPr txBox="1"/>
            <p:nvPr/>
          </p:nvSpPr>
          <p:spPr>
            <a:xfrm>
              <a:off x="4986390" y="2104241"/>
              <a:ext cx="48741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000" dirty="0">
                  <a:solidFill>
                    <a:schemeClr val="bg1"/>
                  </a:solidFill>
                  <a:latin typeface="Trade Gothic Next Cond" panose="020B0604020202020204" pitchFamily="34" charset="0"/>
                  <a:cs typeface="Traditional Arabic" panose="020B0604020202020204" pitchFamily="18" charset="-78"/>
                </a:rPr>
                <a:t>FINANSFORBUNDET</a:t>
              </a:r>
            </a:p>
            <a:p>
              <a:pPr algn="ctr"/>
              <a:r>
                <a:rPr lang="da-DK" sz="4000" dirty="0" err="1">
                  <a:solidFill>
                    <a:schemeClr val="bg1"/>
                  </a:solidFill>
                  <a:latin typeface="Trade Gothic Next Cond" panose="020B0604020202020204" pitchFamily="34" charset="0"/>
                  <a:cs typeface="Traditional Arabic" panose="020B0604020202020204" pitchFamily="18" charset="-78"/>
                </a:rPr>
                <a:t>Why</a:t>
              </a:r>
              <a:r>
                <a:rPr lang="da-DK" sz="4000" dirty="0">
                  <a:solidFill>
                    <a:schemeClr val="bg1"/>
                  </a:solidFill>
                  <a:latin typeface="Trade Gothic Next Cond" panose="020B0604020202020204" pitchFamily="34" charset="0"/>
                  <a:cs typeface="Traditional Arabic" panose="020B0604020202020204" pitchFamily="18" charset="-78"/>
                </a:rPr>
                <a:t>?</a:t>
              </a: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57D295A8-698D-73D6-88EF-0CA693D01B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1087"/>
          <a:stretch/>
        </p:blipFill>
        <p:spPr>
          <a:xfrm>
            <a:off x="2" y="5967611"/>
            <a:ext cx="4953000" cy="89038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64AD3AB-EE72-4130-C787-6AE669186109}"/>
              </a:ext>
            </a:extLst>
          </p:cNvPr>
          <p:cNvSpPr txBox="1"/>
          <p:nvPr/>
        </p:nvSpPr>
        <p:spPr>
          <a:xfrm>
            <a:off x="1744661" y="6094374"/>
            <a:ext cx="332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  <a:latin typeface="Trade Gothic Next Cond" panose="020B0604020202020204" pitchFamily="34" charset="0"/>
                <a:cs typeface="Traditional Arabic" panose="020B0604020202020204" pitchFamily="18" charset="-78"/>
              </a:rPr>
              <a:t>Read more and sign up </a:t>
            </a:r>
            <a:r>
              <a:rPr lang="da-DK" dirty="0" err="1">
                <a:solidFill>
                  <a:schemeClr val="bg1"/>
                </a:solidFill>
                <a:latin typeface="Trade Gothic Next Cond" panose="020B0604020202020204" pitchFamily="34" charset="0"/>
                <a:cs typeface="Traditional Arabic" panose="020B0604020202020204" pitchFamily="18" charset="-78"/>
              </a:rPr>
              <a:t>here</a:t>
            </a:r>
            <a:endParaRPr lang="da-DK" dirty="0">
              <a:solidFill>
                <a:schemeClr val="bg1"/>
              </a:solidFill>
              <a:latin typeface="Trade Gothic Next Cond" panose="020B0604020202020204" pitchFamily="34" charset="0"/>
              <a:cs typeface="Traditional Arabic" panose="020B0604020202020204" pitchFamily="18" charset="-78"/>
            </a:endParaRPr>
          </a:p>
          <a:p>
            <a:pPr algn="ctr"/>
            <a:r>
              <a:rPr lang="da-DK" dirty="0">
                <a:solidFill>
                  <a:schemeClr val="bg1"/>
                </a:solidFill>
                <a:latin typeface="Trade Gothic Next Cond" panose="020B0604020202020204" pitchFamily="34" charset="0"/>
                <a:cs typeface="Traditional Arabic" panose="020B0604020202020204" pitchFamily="18" charset="-78"/>
              </a:rPr>
              <a:t>finansforbundet.dk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92C53E-E427-A6FD-7AFC-8870F0BBFE44}"/>
              </a:ext>
            </a:extLst>
          </p:cNvPr>
          <p:cNvSpPr txBox="1"/>
          <p:nvPr/>
        </p:nvSpPr>
        <p:spPr>
          <a:xfrm>
            <a:off x="342900" y="217835"/>
            <a:ext cx="4312227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Great support paves the way for Denmark's best collective agreement. </a:t>
            </a:r>
            <a:b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Finansforbundet has the exclusive right to negotiate collective agreements and professional matters within the financial area on behalf of our members. Almost 80% of the employees in the financial sector support the Finansforbundet in the form of membership </a:t>
            </a:r>
            <a:b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Become a member and help us ensure that we can continue to negotiate Denmark's best collective agreement</a:t>
            </a:r>
          </a:p>
          <a:p>
            <a:b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Local anchoring in Danske Bank</a:t>
            </a: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In addition to several hundred dedicated member-elected union representatives, who are close to colleagues and management throughout the bank, Finansforbundet in Danske Bank has a district board of 10 people, as well as a district office with lawyers and other specialists sitting in Danske Bank.</a:t>
            </a:r>
          </a:p>
          <a:p>
            <a:endParaRPr lang="en-US" sz="14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It provides the opportunity to constantly be close to daily life and act as sparring partners for both members and managers.</a:t>
            </a:r>
          </a:p>
          <a:p>
            <a:b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Membership </a:t>
            </a:r>
            <a:b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Membership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 costs DKK 260/month </a:t>
            </a:r>
            <a:b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(approx. DKK 170/month after tax) </a:t>
            </a:r>
            <a:b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</a:rPr>
              <a:t>Right now you get the first 3 months free</a:t>
            </a:r>
            <a:endParaRPr lang="da-DK" sz="1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55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35C36B4-CB89-32C8-A342-5DFD29CFC02E}"/>
              </a:ext>
            </a:extLst>
          </p:cNvPr>
          <p:cNvGrpSpPr/>
          <p:nvPr/>
        </p:nvGrpSpPr>
        <p:grpSpPr>
          <a:xfrm>
            <a:off x="2" y="343766"/>
            <a:ext cx="9905998" cy="6514234"/>
            <a:chOff x="2" y="343766"/>
            <a:chExt cx="9905998" cy="651423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ED0316D-6E2B-0AEB-B36F-CB6146422D03}"/>
                </a:ext>
              </a:extLst>
            </p:cNvPr>
            <p:cNvGrpSpPr/>
            <p:nvPr/>
          </p:nvGrpSpPr>
          <p:grpSpPr>
            <a:xfrm>
              <a:off x="2" y="5967611"/>
              <a:ext cx="9905998" cy="890389"/>
              <a:chOff x="1" y="5967611"/>
              <a:chExt cx="9905998" cy="890389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76336B0F-B35F-577E-E846-E78E753E87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21087"/>
              <a:stretch/>
            </p:blipFill>
            <p:spPr>
              <a:xfrm>
                <a:off x="1" y="5967611"/>
                <a:ext cx="4953000" cy="890389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FEEDCC45-49A6-8109-80BA-3A95B35805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7263" r="21087"/>
              <a:stretch/>
            </p:blipFill>
            <p:spPr>
              <a:xfrm>
                <a:off x="4953000" y="5967611"/>
                <a:ext cx="3241830" cy="890389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4D54EA8B-5ACA-D5C8-9B0A-120EAB4F8E8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7263" r="21087"/>
              <a:stretch/>
            </p:blipFill>
            <p:spPr>
              <a:xfrm>
                <a:off x="6664169" y="5967611"/>
                <a:ext cx="3241830" cy="890389"/>
              </a:xfrm>
              <a:prstGeom prst="rect">
                <a:avLst/>
              </a:prstGeom>
            </p:spPr>
          </p:pic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7A5A0CE-A4DF-36CA-0CF5-378ACE8003A0}"/>
                </a:ext>
              </a:extLst>
            </p:cNvPr>
            <p:cNvSpPr txBox="1"/>
            <p:nvPr/>
          </p:nvSpPr>
          <p:spPr>
            <a:xfrm>
              <a:off x="417650" y="345911"/>
              <a:ext cx="4271451" cy="51090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  <a:t>Denmark's largest network within finance and IT</a:t>
              </a:r>
            </a:p>
            <a:p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Finansforbundet is an industry-oriented trade union with a focus on finance and the IT industry. </a:t>
              </a: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We know the industry best, so you can get the most out of your career and development</a:t>
              </a: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br>
                <a:rPr lang="en-US" sz="14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endParaRPr lang="en-US" sz="14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  <a:p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  <a:t>Focus on your career and development </a:t>
              </a:r>
            </a:p>
            <a:p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We have a wide range of career and skills-building offers: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The finance competence pool (</a:t>
              </a:r>
              <a:r>
                <a:rPr lang="en-US" sz="1200" dirty="0" err="1">
                  <a:solidFill>
                    <a:srgbClr val="001965"/>
                  </a:solidFill>
                  <a:latin typeface="Arial" panose="020B0604020202020204" pitchFamily="34" charset="0"/>
                </a:rPr>
                <a:t>Finanskompetencepuljen</a:t>
              </a: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)</a:t>
              </a: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ECTS credit-awarding programs and courses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Career sparring – CV, application, job interview, </a:t>
              </a: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skills development, and job and/or training opportunities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Network – more than 20 different networks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Events and courses - strengthen your skills and find inspiration through more than 200 annual events</a:t>
              </a:r>
            </a:p>
            <a:p>
              <a:b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</a:br>
              <a:endParaRPr lang="en-US" sz="1400" b="1" dirty="0">
                <a:solidFill>
                  <a:srgbClr val="002060"/>
                </a:solidFill>
                <a:latin typeface="Arial" panose="020B0604020202020204" pitchFamily="34" charset="0"/>
              </a:endParaRPr>
            </a:p>
            <a:p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  <a:t>Cash benefits </a:t>
              </a:r>
              <a:b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Among our cash benefits you can get, among other things: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Attractive offers and fixed low prices for insurances </a:t>
              </a: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in </a:t>
              </a:r>
              <a:r>
                <a:rPr lang="en-US" sz="1200" dirty="0" err="1">
                  <a:solidFill>
                    <a:srgbClr val="001965"/>
                  </a:solidFill>
                  <a:latin typeface="Arial" panose="020B0604020202020204" pitchFamily="34" charset="0"/>
                </a:rPr>
                <a:t>Tryg</a:t>
              </a:r>
              <a:endParaRPr lang="en-US" sz="12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Earn bonuses at more than 4,500 stores and </a:t>
              </a:r>
              <a:r>
                <a:rPr lang="en-US" sz="1200" dirty="0" err="1">
                  <a:solidFill>
                    <a:srgbClr val="001965"/>
                  </a:solidFill>
                  <a:latin typeface="Arial" panose="020B0604020202020204" pitchFamily="34" charset="0"/>
                </a:rPr>
                <a:t>webshops</a:t>
              </a: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 through membership of </a:t>
              </a:r>
              <a:r>
                <a:rPr lang="en-US" sz="1200" dirty="0" err="1">
                  <a:solidFill>
                    <a:srgbClr val="001965"/>
                  </a:solidFill>
                  <a:latin typeface="Arial" panose="020B0604020202020204" pitchFamily="34" charset="0"/>
                </a:rPr>
                <a:t>Forbrugsforeningen</a:t>
              </a:r>
              <a:endParaRPr lang="en-US" sz="12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Rental of holiday homes</a:t>
              </a:r>
              <a:endParaRPr lang="da-DK" sz="12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A5CFE4-B89E-1438-C35C-2B631A6C84B0}"/>
                </a:ext>
              </a:extLst>
            </p:cNvPr>
            <p:cNvSpPr txBox="1"/>
            <p:nvPr/>
          </p:nvSpPr>
          <p:spPr>
            <a:xfrm>
              <a:off x="5382491" y="343766"/>
              <a:ext cx="4105860" cy="54784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Legal help and advice </a:t>
              </a:r>
              <a:br>
                <a:rPr lang="en-US" sz="14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As a member, you are guaranteed legal help and advice.</a:t>
              </a: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endParaRPr lang="en-US" sz="12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  <a:p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We have 3 lawyers in Finansforbundet in Danske Bank. This means that they have in-depth knowledge of Danske Bank in particular and with direct access to negotiate exactly your problem with the bank.</a:t>
              </a:r>
            </a:p>
            <a:p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Finansforbundet centrally also makes lawyers, and social advisors available for employment, dismissal, disputes, etc.</a:t>
              </a:r>
            </a:p>
            <a:p>
              <a:br>
                <a:rPr lang="en-US" sz="1200" b="1" dirty="0">
                  <a:solidFill>
                    <a:srgbClr val="00196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endParaRPr lang="en-US" sz="1200" b="1" dirty="0">
                <a:solidFill>
                  <a:srgbClr val="00196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As an employee of a company that has a collective agreement with Finansforbundet, we are the only trade union that can conduct professional cases.</a:t>
              </a:r>
            </a:p>
            <a:p>
              <a:b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</a:br>
              <a:endParaRPr lang="en-US" sz="12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  <a:p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Among other things, we help you with: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Review of your employment contract before signing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Sparring for your salary negotiation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Advice on your rights in the event of holiday and illness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Counseling in employment law conflicts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Advice in relation to termination or resignation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Information on maternity rules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Insight into unemployment benefit rules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1965"/>
                  </a:solidFill>
                  <a:latin typeface="Arial" panose="020B0604020202020204" pitchFamily="34" charset="0"/>
                </a:rPr>
                <a:t>and much more…</a:t>
              </a:r>
              <a:endParaRPr lang="da-DK" sz="1200" dirty="0">
                <a:solidFill>
                  <a:srgbClr val="001965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332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065023-a506-47de-8e1d-aea5498cc974}" enabled="1" method="Privileged" siteId="{c7d1b6e9-1447-457b-9223-ac25df4941b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984</Words>
  <Application>Microsoft Office PowerPoint</Application>
  <PresentationFormat>A4 Paper (210x297 mm)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Trade Gothic Next Cond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Danske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Gunver Sommer</dc:creator>
  <cp:lastModifiedBy>Troels Mørk</cp:lastModifiedBy>
  <cp:revision>3</cp:revision>
  <cp:lastPrinted>2023-01-20T11:51:08Z</cp:lastPrinted>
  <dcterms:created xsi:type="dcterms:W3CDTF">2023-01-19T14:09:26Z</dcterms:created>
  <dcterms:modified xsi:type="dcterms:W3CDTF">2023-11-06T07:18:45Z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65023-a506-47de-8e1d-aea5498cc974_Enabled">
    <vt:lpwstr>true</vt:lpwstr>
  </property>
  <property fmtid="{D5CDD505-2E9C-101B-9397-08002B2CF9AE}" pid="3" name="MSIP_Label_98065023-a506-47de-8e1d-aea5498cc974_SetDate">
    <vt:lpwstr>2023-01-19T14:47:59Z</vt:lpwstr>
  </property>
  <property fmtid="{D5CDD505-2E9C-101B-9397-08002B2CF9AE}" pid="4" name="MSIP_Label_98065023-a506-47de-8e1d-aea5498cc974_Method">
    <vt:lpwstr>Privileged</vt:lpwstr>
  </property>
  <property fmtid="{D5CDD505-2E9C-101B-9397-08002B2CF9AE}" pid="5" name="MSIP_Label_98065023-a506-47de-8e1d-aea5498cc974_Name">
    <vt:lpwstr>Internal</vt:lpwstr>
  </property>
  <property fmtid="{D5CDD505-2E9C-101B-9397-08002B2CF9AE}" pid="6" name="MSIP_Label_98065023-a506-47de-8e1d-aea5498cc974_SiteId">
    <vt:lpwstr>c7d1b6e9-1447-457b-9223-ac25df4941bf</vt:lpwstr>
  </property>
  <property fmtid="{D5CDD505-2E9C-101B-9397-08002B2CF9AE}" pid="7" name="MSIP_Label_98065023-a506-47de-8e1d-aea5498cc974_ActionId">
    <vt:lpwstr>4a3b0888-be21-4602-be63-bef821745038</vt:lpwstr>
  </property>
  <property fmtid="{D5CDD505-2E9C-101B-9397-08002B2CF9AE}" pid="8" name="MSIP_Label_98065023-a506-47de-8e1d-aea5498cc974_ContentBits">
    <vt:lpwstr>0</vt:lpwstr>
  </property>
</Properties>
</file>