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71" r:id="rId6"/>
    <p:sldId id="265" r:id="rId7"/>
    <p:sldId id="268" r:id="rId8"/>
    <p:sldId id="269" r:id="rId9"/>
    <p:sldId id="272" r:id="rId10"/>
    <p:sldId id="273" r:id="rId11"/>
    <p:sldId id="261" r:id="rId12"/>
    <p:sldId id="264" r:id="rId13"/>
    <p:sldId id="266" r:id="rId14"/>
    <p:sldId id="274" r:id="rId1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Juel Mortensen" initials="MJM" lastIdx="1" clrIdx="0">
    <p:extLst>
      <p:ext uri="{19B8F6BF-5375-455C-9EA6-DF929625EA0E}">
        <p15:presenceInfo xmlns:p15="http://schemas.microsoft.com/office/powerpoint/2012/main" userId="S::mj@finansforbundet.dk::4c147f2f-7fbd-40bb-abd3-80f0b4b45f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9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3" autoAdjust="0"/>
    <p:restoredTop sz="94660" autoAdjust="0"/>
  </p:normalViewPr>
  <p:slideViewPr>
    <p:cSldViewPr snapToGrid="0">
      <p:cViewPr varScale="1">
        <p:scale>
          <a:sx n="108" d="100"/>
          <a:sy n="108" d="100"/>
        </p:scale>
        <p:origin x="102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806C48BB-4A63-4A90-B2FD-867287D098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>
              <a:solidFill>
                <a:srgbClr val="0019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1C51F93-47F1-47D4-924C-176AD79113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B2A7C-6135-45F0-9ECA-8C5102577C39}" type="datetimeFigureOut">
              <a:rPr lang="da-DK" smtClean="0">
                <a:latin typeface="Arial" panose="020B0604020202020204" pitchFamily="34" charset="0"/>
                <a:cs typeface="Arial" panose="020B0604020202020204" pitchFamily="34" charset="0"/>
              </a:rPr>
              <a:t>01-03-2023</a:t>
            </a:fld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253530B-A5EA-4A44-82F0-C4391EBF7A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39BB854-AA0E-4D59-A8B5-6E7B5B5A9D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23520-170F-45CF-A2DA-FD5614B92869}" type="slidenum">
              <a:rPr lang="da-DK" smtClean="0"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6071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4FE394E-63E0-48C0-A7DE-1735F7C49101}" type="datetimeFigureOut">
              <a:rPr lang="da-DK" smtClean="0"/>
              <a:pPr/>
              <a:t>01-03-2023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6F891D-1D96-456C-99DE-6FF75A310EB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2828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2C7F-5207-4DD4-9FC5-3735EB6A838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80000" y="2430000"/>
            <a:ext cx="10029600" cy="1974331"/>
          </a:xfrm>
        </p:spPr>
        <p:txBody>
          <a:bodyPr anchor="ctr" anchorCtr="1"/>
          <a:lstStyle>
            <a:lvl1pPr algn="ctr">
              <a:lnSpc>
                <a:spcPts val="6800"/>
              </a:lnSpc>
              <a:defRPr sz="6500"/>
            </a:lvl1pPr>
          </a:lstStyle>
          <a:p>
            <a:r>
              <a:rPr lang="da-DK" dirty="0"/>
              <a:t>Overskrift i én eller to linjer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38D4223-0F1B-4E05-8C88-3A3C2027E55E}"/>
              </a:ext>
            </a:extLst>
          </p:cNvPr>
          <p:cNvSpPr>
            <a:spLocks noGrp="1" noChangeAspect="1"/>
          </p:cNvSpPr>
          <p:nvPr>
            <p:ph type="subTitle" idx="1"/>
          </p:nvPr>
        </p:nvSpPr>
        <p:spPr>
          <a:xfrm>
            <a:off x="1511523" y="6498000"/>
            <a:ext cx="9168954" cy="180492"/>
          </a:xfrm>
        </p:spPr>
        <p:txBody>
          <a:bodyPr anchor="b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A02205D-50EE-40B2-AE8B-1B0723B7F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342486" cy="576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E7EAA58-EA3A-498F-8882-0FF066CD5D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00" y="396000"/>
            <a:ext cx="1231200" cy="134632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F48B27CF-E881-4DC6-AF41-2BD18179865E}"/>
              </a:ext>
            </a:extLst>
          </p:cNvPr>
          <p:cNvSpPr txBox="1"/>
          <p:nvPr userDrawn="1"/>
        </p:nvSpPr>
        <p:spPr>
          <a:xfrm>
            <a:off x="-1397479" y="0"/>
            <a:ext cx="121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baggrundsfarve, overskrift og undertitel har fast placering og skriftstørrelse. </a:t>
            </a:r>
          </a:p>
        </p:txBody>
      </p:sp>
    </p:spTree>
    <p:extLst>
      <p:ext uri="{BB962C8B-B14F-4D97-AF65-F5344CB8AC3E}">
        <p14:creationId xmlns:p14="http://schemas.microsoft.com/office/powerpoint/2010/main" val="2801641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elem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1080000"/>
            <a:ext cx="7387200" cy="576000"/>
          </a:xfrm>
        </p:spPr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F21A953B-B315-4906-9921-E82BFDFEB5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980000"/>
            <a:ext cx="4744800" cy="4230000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rgbClr val="001965"/>
                </a:solidFill>
              </a:defRPr>
            </a:lvl1pPr>
            <a:lvl2pPr marL="288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2pPr>
            <a:lvl3pPr marL="576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3pPr>
            <a:lvl4pPr marL="864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4pPr>
            <a:lvl5pPr marL="1152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5069E749-0D94-4B40-9493-5D2B9A91E77F}"/>
              </a:ext>
            </a:extLst>
          </p:cNvPr>
          <p:cNvSpPr txBox="1"/>
          <p:nvPr userDrawn="1"/>
        </p:nvSpPr>
        <p:spPr>
          <a:xfrm>
            <a:off x="-1397479" y="0"/>
            <a:ext cx="127438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overskrift, tekstfelt og felt til valgfrit element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Skal der vises et større element – vælges layoutet ”Element u/tekst”</a:t>
            </a:r>
          </a:p>
          <a:p>
            <a:endParaRPr lang="da-DK" sz="1100" b="0" dirty="0">
              <a:solidFill>
                <a:schemeClr val="accent2"/>
              </a:solidFill>
            </a:endParaRP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D228619-7AD1-4B3C-8594-2DBB998BA5A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64800" y="1980000"/>
            <a:ext cx="4744800" cy="423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36810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lement u/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1080000"/>
            <a:ext cx="7387200" cy="576000"/>
          </a:xfrm>
        </p:spPr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CDA9DB07-933E-4F50-854B-530ABB65A855}"/>
              </a:ext>
            </a:extLst>
          </p:cNvPr>
          <p:cNvSpPr txBox="1"/>
          <p:nvPr userDrawn="1"/>
        </p:nvSpPr>
        <p:spPr>
          <a:xfrm>
            <a:off x="-1397479" y="0"/>
            <a:ext cx="13974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overskrift, tekstfelt og felt til diagram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Skal der skrives tekst til elementet – vælges layoutet ”Tekst + element”</a:t>
            </a:r>
          </a:p>
          <a:p>
            <a:endParaRPr lang="da-DK" sz="1100" b="0" dirty="0">
              <a:solidFill>
                <a:schemeClr val="accent2"/>
              </a:solidFill>
            </a:endParaRP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82609D1-E96A-40F7-ADD6-628D5CD303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79499" y="1980000"/>
            <a:ext cx="10029600" cy="423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4024209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verskrift + vide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4" name="Pladsholder til medieklip 3">
            <a:extLst>
              <a:ext uri="{FF2B5EF4-FFF2-40B4-BE49-F238E27FC236}">
                <a16:creationId xmlns:a16="http://schemas.microsoft.com/office/drawing/2014/main" id="{4BE0A61E-C3E8-4AA6-A6F6-5EFBCE1D63E5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079500" y="1980000"/>
            <a:ext cx="7387200" cy="4230000"/>
          </a:xfrm>
        </p:spPr>
        <p:txBody>
          <a:bodyPr/>
          <a:lstStyle/>
          <a:p>
            <a:r>
              <a:rPr lang="da-DK"/>
              <a:t>Klik på ikonet for at tilføje et medie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C880CEE-1C13-4651-AFF8-73834D3D9C8C}"/>
              </a:ext>
            </a:extLst>
          </p:cNvPr>
          <p:cNvSpPr txBox="1"/>
          <p:nvPr userDrawn="1"/>
        </p:nvSpPr>
        <p:spPr>
          <a:xfrm>
            <a:off x="-1397479" y="0"/>
            <a:ext cx="1274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 og videofelt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Den video du indsætter fylder pladsholderen.</a:t>
            </a:r>
          </a:p>
        </p:txBody>
      </p:sp>
    </p:spTree>
    <p:extLst>
      <p:ext uri="{BB962C8B-B14F-4D97-AF65-F5344CB8AC3E}">
        <p14:creationId xmlns:p14="http://schemas.microsoft.com/office/powerpoint/2010/main" val="1037951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- fuld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4" name="Pladsholder til medieklip 3">
            <a:extLst>
              <a:ext uri="{FF2B5EF4-FFF2-40B4-BE49-F238E27FC236}">
                <a16:creationId xmlns:a16="http://schemas.microsoft.com/office/drawing/2014/main" id="{4BE0A61E-C3E8-4AA6-A6F6-5EFBCE1D63E5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89600" cy="6858000"/>
          </a:xfrm>
        </p:spPr>
        <p:txBody>
          <a:bodyPr/>
          <a:lstStyle/>
          <a:p>
            <a:r>
              <a:rPr lang="da-DK"/>
              <a:t>Klik på ikonet for at tilføje et medie</a:t>
            </a:r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1E66E48-BC9F-4E17-A811-E690074C05B6}"/>
              </a:ext>
            </a:extLst>
          </p:cNvPr>
          <p:cNvSpPr txBox="1"/>
          <p:nvPr userDrawn="1"/>
        </p:nvSpPr>
        <p:spPr>
          <a:xfrm>
            <a:off x="-1397479" y="0"/>
            <a:ext cx="127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Videoen fylder hele </a:t>
            </a:r>
            <a:r>
              <a:rPr lang="da-DK" sz="900" b="0" dirty="0" err="1">
                <a:solidFill>
                  <a:schemeClr val="accent2"/>
                </a:solidFill>
              </a:rPr>
              <a:t>slidet</a:t>
            </a:r>
            <a:r>
              <a:rPr lang="da-DK" sz="900" b="0" dirty="0">
                <a:solidFill>
                  <a:schemeClr val="accent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0144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_ide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2C7F-5207-4DD4-9FC5-3735EB6A838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80001" y="2430000"/>
            <a:ext cx="9143999" cy="1800000"/>
          </a:xfrm>
        </p:spPr>
        <p:txBody>
          <a:bodyPr anchor="ctr" anchorCtr="1"/>
          <a:lstStyle>
            <a:lvl1pPr algn="ctr">
              <a:lnSpc>
                <a:spcPts val="5300"/>
              </a:lnSpc>
              <a:defRPr sz="5000"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i én eller to linjer</a:t>
            </a:r>
          </a:p>
        </p:txBody>
      </p:sp>
      <p:pic>
        <p:nvPicPr>
          <p:cNvPr id="6" name="Billede 5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081D9564-03BD-4183-91E0-48ADE41F36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1BB5BAB5-4944-49F3-A4A2-4F7506833D86}"/>
              </a:ext>
            </a:extLst>
          </p:cNvPr>
          <p:cNvSpPr txBox="1"/>
          <p:nvPr userDrawn="1"/>
        </p:nvSpPr>
        <p:spPr>
          <a:xfrm>
            <a:off x="-1415561" y="0"/>
            <a:ext cx="123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baggrunds- grafik og overskrift har fast placering og skriftstørrelse. </a:t>
            </a:r>
          </a:p>
        </p:txBody>
      </p:sp>
    </p:spTree>
    <p:extLst>
      <p:ext uri="{BB962C8B-B14F-4D97-AF65-F5344CB8AC3E}">
        <p14:creationId xmlns:p14="http://schemas.microsoft.com/office/powerpoint/2010/main" val="1503863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_Vid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2C7F-5207-4DD4-9FC5-3735EB6A838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80001" y="2430000"/>
            <a:ext cx="9143999" cy="1800000"/>
          </a:xfrm>
        </p:spPr>
        <p:txBody>
          <a:bodyPr anchor="ctr" anchorCtr="1"/>
          <a:lstStyle>
            <a:lvl1pPr algn="ctr">
              <a:lnSpc>
                <a:spcPts val="5300"/>
              </a:lnSpc>
              <a:defRPr sz="5000"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i én eller to linjer</a:t>
            </a:r>
          </a:p>
        </p:txBody>
      </p:sp>
      <p:pic>
        <p:nvPicPr>
          <p:cNvPr id="6" name="Billede 5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081D9564-03BD-4183-91E0-48ADE41F36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64D83623-5A7C-46FB-A9B9-08D3AF74262C}"/>
              </a:ext>
            </a:extLst>
          </p:cNvPr>
          <p:cNvSpPr txBox="1"/>
          <p:nvPr userDrawn="1"/>
        </p:nvSpPr>
        <p:spPr>
          <a:xfrm>
            <a:off x="-1415561" y="0"/>
            <a:ext cx="123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baggrunds- grafik og overskrift har fast placering og skriftstørrelse. </a:t>
            </a:r>
          </a:p>
        </p:txBody>
      </p:sp>
    </p:spTree>
    <p:extLst>
      <p:ext uri="{BB962C8B-B14F-4D97-AF65-F5344CB8AC3E}">
        <p14:creationId xmlns:p14="http://schemas.microsoft.com/office/powerpoint/2010/main" val="3385995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_F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2C7F-5207-4DD4-9FC5-3735EB6A838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80001" y="2430000"/>
            <a:ext cx="9143999" cy="1800000"/>
          </a:xfrm>
        </p:spPr>
        <p:txBody>
          <a:bodyPr anchor="ctr" anchorCtr="1"/>
          <a:lstStyle>
            <a:lvl1pPr algn="ctr">
              <a:lnSpc>
                <a:spcPts val="53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i én eller to linjer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81D9564-03BD-4183-91E0-48ADE41F36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000" y="360000"/>
            <a:ext cx="235459" cy="39599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A1DDAB5D-50CA-4D81-90A9-C7F1B27AED3D}"/>
              </a:ext>
            </a:extLst>
          </p:cNvPr>
          <p:cNvSpPr txBox="1"/>
          <p:nvPr userDrawn="1"/>
        </p:nvSpPr>
        <p:spPr>
          <a:xfrm>
            <a:off x="-1415561" y="0"/>
            <a:ext cx="123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baggrunds- grafik og overskrift har fast placering og skriftstørrelse. </a:t>
            </a:r>
          </a:p>
        </p:txBody>
      </p:sp>
    </p:spTree>
    <p:extLst>
      <p:ext uri="{BB962C8B-B14F-4D97-AF65-F5344CB8AC3E}">
        <p14:creationId xmlns:p14="http://schemas.microsoft.com/office/powerpoint/2010/main" val="1804289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_fuldside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2C7F-5207-4DD4-9FC5-3735EB6A838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80000" y="2430000"/>
            <a:ext cx="10029600" cy="1974331"/>
          </a:xfrm>
        </p:spPr>
        <p:txBody>
          <a:bodyPr anchor="ctr" anchorCtr="1"/>
          <a:lstStyle>
            <a:lvl1pPr algn="ctr">
              <a:lnSpc>
                <a:spcPts val="5300"/>
              </a:lnSpc>
              <a:defRPr sz="5000"/>
            </a:lvl1pPr>
          </a:lstStyle>
          <a:p>
            <a:r>
              <a:rPr lang="da-DK" dirty="0"/>
              <a:t>Overskrift i én eller to linjer</a:t>
            </a:r>
          </a:p>
        </p:txBody>
      </p:sp>
      <p:sp>
        <p:nvSpPr>
          <p:cNvPr id="17" name="Pladsholder til billede 16">
            <a:extLst>
              <a:ext uri="{FF2B5EF4-FFF2-40B4-BE49-F238E27FC236}">
                <a16:creationId xmlns:a16="http://schemas.microsoft.com/office/drawing/2014/main" id="{7B09BBE5-4447-4617-B001-8FABBEBC613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89600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40B71F0E-9797-491E-A2D3-123CFCD1A7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6000" y="360000"/>
            <a:ext cx="234000" cy="396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FBB51C28-DF2B-479A-B56E-8C7C7F9B0209}"/>
              </a:ext>
            </a:extLst>
          </p:cNvPr>
          <p:cNvSpPr txBox="1"/>
          <p:nvPr userDrawn="1"/>
        </p:nvSpPr>
        <p:spPr>
          <a:xfrm>
            <a:off x="-1468316" y="0"/>
            <a:ext cx="128367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Indsæt fuldside billede ved klik på billede ikon midt på siden.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Dernæst højreklik og vælg ”flyt bagest”.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Logo og overskrift har fast placering og skriftstørrelse. Vælg derfor et foto, som egner sig til at have en overskrift i midten.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Er der brug for at skifte logomærket (F’et) øverst på siden, fordi billedet er for mørkt/lyst – se vejledning.</a:t>
            </a:r>
          </a:p>
        </p:txBody>
      </p:sp>
    </p:spTree>
    <p:extLst>
      <p:ext uri="{BB962C8B-B14F-4D97-AF65-F5344CB8AC3E}">
        <p14:creationId xmlns:p14="http://schemas.microsoft.com/office/powerpoint/2010/main" val="258841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2C7F-5207-4DD4-9FC5-3735EB6A838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80000" y="2430000"/>
            <a:ext cx="10029600" cy="1974331"/>
          </a:xfrm>
        </p:spPr>
        <p:txBody>
          <a:bodyPr anchor="ctr" anchorCtr="1"/>
          <a:lstStyle>
            <a:lvl1pPr algn="ctr">
              <a:lnSpc>
                <a:spcPts val="6800"/>
              </a:lnSpc>
              <a:defRPr sz="6500"/>
            </a:lvl1pPr>
          </a:lstStyle>
          <a:p>
            <a:r>
              <a:rPr lang="da-DK" dirty="0"/>
              <a:t>Overskrift i én eller to linjer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38D4223-0F1B-4E05-8C88-3A3C2027E55E}"/>
              </a:ext>
            </a:extLst>
          </p:cNvPr>
          <p:cNvSpPr>
            <a:spLocks noGrp="1" noChangeAspect="1"/>
          </p:cNvSpPr>
          <p:nvPr>
            <p:ph type="subTitle" idx="1"/>
          </p:nvPr>
        </p:nvSpPr>
        <p:spPr>
          <a:xfrm>
            <a:off x="1511523" y="6498000"/>
            <a:ext cx="9168954" cy="180492"/>
          </a:xfrm>
        </p:spPr>
        <p:txBody>
          <a:bodyPr anchor="b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A02205D-50EE-40B2-AE8B-1B0723B7F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342486" cy="576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E7EAA58-EA3A-498F-8882-0FF066CD5D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00" y="396000"/>
            <a:ext cx="1231200" cy="134632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F48B27CF-E881-4DC6-AF41-2BD18179865E}"/>
              </a:ext>
            </a:extLst>
          </p:cNvPr>
          <p:cNvSpPr txBox="1"/>
          <p:nvPr userDrawn="1"/>
        </p:nvSpPr>
        <p:spPr>
          <a:xfrm>
            <a:off x="-1397479" y="0"/>
            <a:ext cx="121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baggrundsfarve, overskrift og undertitel har fast placering og skriftstørrelse. </a:t>
            </a:r>
          </a:p>
        </p:txBody>
      </p:sp>
    </p:spTree>
    <p:extLst>
      <p:ext uri="{BB962C8B-B14F-4D97-AF65-F5344CB8AC3E}">
        <p14:creationId xmlns:p14="http://schemas.microsoft.com/office/powerpoint/2010/main" val="1980508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2C7F-5207-4DD4-9FC5-3735EB6A838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80000" y="2430000"/>
            <a:ext cx="10029600" cy="1974331"/>
          </a:xfrm>
        </p:spPr>
        <p:txBody>
          <a:bodyPr anchor="ctr" anchorCtr="1"/>
          <a:lstStyle>
            <a:lvl1pPr algn="ctr">
              <a:lnSpc>
                <a:spcPts val="6800"/>
              </a:lnSpc>
              <a:defRPr sz="6500"/>
            </a:lvl1pPr>
          </a:lstStyle>
          <a:p>
            <a:r>
              <a:rPr lang="da-DK" dirty="0"/>
              <a:t>Overskrift i én eller to linjer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38D4223-0F1B-4E05-8C88-3A3C2027E55E}"/>
              </a:ext>
            </a:extLst>
          </p:cNvPr>
          <p:cNvSpPr>
            <a:spLocks noGrp="1" noChangeAspect="1"/>
          </p:cNvSpPr>
          <p:nvPr>
            <p:ph type="subTitle" idx="1"/>
          </p:nvPr>
        </p:nvSpPr>
        <p:spPr>
          <a:xfrm>
            <a:off x="1511523" y="6498000"/>
            <a:ext cx="9168954" cy="180492"/>
          </a:xfrm>
        </p:spPr>
        <p:txBody>
          <a:bodyPr anchor="b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A02205D-50EE-40B2-AE8B-1B0723B7F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342486" cy="576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E7EAA58-EA3A-498F-8882-0FF066CD5D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00" y="396000"/>
            <a:ext cx="1231200" cy="134632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F48B27CF-E881-4DC6-AF41-2BD18179865E}"/>
              </a:ext>
            </a:extLst>
          </p:cNvPr>
          <p:cNvSpPr txBox="1"/>
          <p:nvPr userDrawn="1"/>
        </p:nvSpPr>
        <p:spPr>
          <a:xfrm>
            <a:off x="-1397479" y="0"/>
            <a:ext cx="121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baggrundsfarve, overskrift og undertitel har fast placering og skriftstørrelse. </a:t>
            </a:r>
          </a:p>
        </p:txBody>
      </p:sp>
    </p:spTree>
    <p:extLst>
      <p:ext uri="{BB962C8B-B14F-4D97-AF65-F5344CB8AC3E}">
        <p14:creationId xmlns:p14="http://schemas.microsoft.com/office/powerpoint/2010/main" val="243532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hvi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2C7F-5207-4DD4-9FC5-3735EB6A838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80000" y="2430000"/>
            <a:ext cx="10029600" cy="1974331"/>
          </a:xfrm>
        </p:spPr>
        <p:txBody>
          <a:bodyPr anchor="ctr" anchorCtr="1"/>
          <a:lstStyle>
            <a:lvl1pPr algn="ctr">
              <a:lnSpc>
                <a:spcPts val="6800"/>
              </a:lnSpc>
              <a:defRPr sz="6500"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i én eller to linjer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38D4223-0F1B-4E05-8C88-3A3C2027E55E}"/>
              </a:ext>
            </a:extLst>
          </p:cNvPr>
          <p:cNvSpPr>
            <a:spLocks noGrp="1" noChangeAspect="1"/>
          </p:cNvSpPr>
          <p:nvPr>
            <p:ph type="subTitle" idx="1"/>
          </p:nvPr>
        </p:nvSpPr>
        <p:spPr>
          <a:xfrm>
            <a:off x="1511523" y="6498000"/>
            <a:ext cx="9168954" cy="180492"/>
          </a:xfrm>
        </p:spPr>
        <p:txBody>
          <a:bodyPr anchor="b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rgbClr val="00196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A02205D-50EE-40B2-AE8B-1B0723B7F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197" y="360000"/>
            <a:ext cx="342091" cy="576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E7EAA58-EA3A-498F-8882-0FF066CD5D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6828" y="396000"/>
            <a:ext cx="1222343" cy="134632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F48B27CF-E881-4DC6-AF41-2BD18179865E}"/>
              </a:ext>
            </a:extLst>
          </p:cNvPr>
          <p:cNvSpPr txBox="1"/>
          <p:nvPr userDrawn="1"/>
        </p:nvSpPr>
        <p:spPr>
          <a:xfrm>
            <a:off x="-1397479" y="0"/>
            <a:ext cx="121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baggrundsfarve, overskrift og undertitel har fast placering og skriftstørrelse. </a:t>
            </a:r>
          </a:p>
        </p:txBody>
      </p:sp>
    </p:spTree>
    <p:extLst>
      <p:ext uri="{BB962C8B-B14F-4D97-AF65-F5344CB8AC3E}">
        <p14:creationId xmlns:p14="http://schemas.microsoft.com/office/powerpoint/2010/main" val="1230346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g indholdsobjek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1080000"/>
            <a:ext cx="7387200" cy="576000"/>
          </a:xfrm>
        </p:spPr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CDA9DB07-933E-4F50-854B-530ABB65A855}"/>
              </a:ext>
            </a:extLst>
          </p:cNvPr>
          <p:cNvSpPr txBox="1"/>
          <p:nvPr userDrawn="1"/>
        </p:nvSpPr>
        <p:spPr>
          <a:xfrm>
            <a:off x="-1397479" y="0"/>
            <a:ext cx="13974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overskrift, tekstfelt og felt til diagram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Skal der skrives tekst til elementet – vælges layoutet ”Tekst + element”</a:t>
            </a:r>
          </a:p>
          <a:p>
            <a:endParaRPr lang="da-DK" sz="1100" b="0" dirty="0">
              <a:solidFill>
                <a:schemeClr val="accent2"/>
              </a:solidFill>
            </a:endParaRP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82609D1-E96A-40F7-ADD6-628D5CD303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79499" y="1980000"/>
            <a:ext cx="10029600" cy="423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250587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dsi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2C7F-5207-4DD4-9FC5-3735EB6A838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80000" y="2430000"/>
            <a:ext cx="10029600" cy="1974331"/>
          </a:xfrm>
        </p:spPr>
        <p:txBody>
          <a:bodyPr anchor="ctr" anchorCtr="1"/>
          <a:lstStyle>
            <a:lvl1pPr algn="ctr">
              <a:lnSpc>
                <a:spcPts val="6800"/>
              </a:lnSpc>
              <a:defRPr sz="6500"/>
            </a:lvl1pPr>
          </a:lstStyle>
          <a:p>
            <a:r>
              <a:rPr lang="da-DK" dirty="0"/>
              <a:t>Overskrift i én eller to linjer</a:t>
            </a:r>
          </a:p>
        </p:txBody>
      </p:sp>
      <p:sp>
        <p:nvSpPr>
          <p:cNvPr id="17" name="Pladsholder til billede 16">
            <a:extLst>
              <a:ext uri="{FF2B5EF4-FFF2-40B4-BE49-F238E27FC236}">
                <a16:creationId xmlns:a16="http://schemas.microsoft.com/office/drawing/2014/main" id="{7B09BBE5-4447-4617-B001-8FABBEBC613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38D4223-0F1B-4E05-8C88-3A3C2027E55E}"/>
              </a:ext>
            </a:extLst>
          </p:cNvPr>
          <p:cNvSpPr>
            <a:spLocks noGrp="1" noChangeAspect="1"/>
          </p:cNvSpPr>
          <p:nvPr>
            <p:ph type="subTitle" idx="1"/>
          </p:nvPr>
        </p:nvSpPr>
        <p:spPr>
          <a:xfrm>
            <a:off x="1511523" y="6498000"/>
            <a:ext cx="9168954" cy="180492"/>
          </a:xfrm>
        </p:spPr>
        <p:txBody>
          <a:bodyPr anchor="b" anchorCtr="1">
            <a:noAutofit/>
          </a:bodyPr>
          <a:lstStyle>
            <a:lvl1pPr marL="0" indent="0" algn="ctr"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40B71F0E-9797-491E-A2D3-123CFCD1A7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6000" y="360000"/>
            <a:ext cx="234000" cy="396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15" name="Pladsholder til billede 14">
            <a:extLst>
              <a:ext uri="{FF2B5EF4-FFF2-40B4-BE49-F238E27FC236}">
                <a16:creationId xmlns:a16="http://schemas.microsoft.com/office/drawing/2014/main" id="{71BD29BF-6D8F-4733-851D-8ED621B0629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562400" y="360000"/>
            <a:ext cx="1231200" cy="1332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8AD31EA2-3AC1-4073-BCB1-F59A20C5BD97}"/>
              </a:ext>
            </a:extLst>
          </p:cNvPr>
          <p:cNvSpPr txBox="1"/>
          <p:nvPr userDrawn="1"/>
        </p:nvSpPr>
        <p:spPr>
          <a:xfrm>
            <a:off x="-1468316" y="0"/>
            <a:ext cx="1283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Indsæt fuldside billede ved klik på billede ikon midt på siden.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Dernæst højreklik og vælg ”flyt bagest”.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Logo, undertitel og overskrift har fast placering og skriftstørrelse. Vælg derfor et foto, som egner sig til at have en overskrift i midten.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Er der brug for at skifte logomærket (F’et) eller ”Finansforbundet” øverst på siden fordi billedet er for mørkt/lyst – se vejledning.</a:t>
            </a:r>
          </a:p>
        </p:txBody>
      </p:sp>
    </p:spTree>
    <p:extLst>
      <p:ext uri="{BB962C8B-B14F-4D97-AF65-F5344CB8AC3E}">
        <p14:creationId xmlns:p14="http://schemas.microsoft.com/office/powerpoint/2010/main" val="273027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F21A953B-B315-4906-9921-E82BFDFEB5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980000"/>
            <a:ext cx="7387200" cy="4230000"/>
          </a:xfrm>
        </p:spPr>
        <p:txBody>
          <a:bodyPr/>
          <a:lstStyle>
            <a:lvl1pPr marL="288000" indent="-288000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1965"/>
                </a:solidFill>
              </a:defRPr>
            </a:lvl1pPr>
            <a:lvl2pPr marL="0" indent="-28800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defRPr lang="da-DK" sz="2400" kern="1200" dirty="0">
                <a:solidFill>
                  <a:srgbClr val="0019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-28800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rgbClr val="001965"/>
                </a:solidFill>
              </a:defRPr>
            </a:lvl3pPr>
            <a:lvl4pPr marL="0" indent="-28800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rgbClr val="001965"/>
                </a:solidFill>
              </a:defRPr>
            </a:lvl4pPr>
            <a:lvl5pPr marL="0" indent="-28800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rgbClr val="001965"/>
                </a:solidFill>
              </a:defRPr>
            </a:lvl5pPr>
          </a:lstStyle>
          <a:p>
            <a:pPr lvl="0"/>
            <a:r>
              <a:rPr lang="da-DK" dirty="0"/>
              <a:t>Bullet agenda</a:t>
            </a:r>
          </a:p>
        </p:txBody>
      </p:sp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A20AA485-9A70-4707-A699-8AE8DEC27753}"/>
              </a:ext>
            </a:extLst>
          </p:cNvPr>
          <p:cNvSpPr txBox="1"/>
          <p:nvPr userDrawn="1"/>
        </p:nvSpPr>
        <p:spPr>
          <a:xfrm>
            <a:off x="-1397479" y="0"/>
            <a:ext cx="1274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 og tekstfelt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</p:txBody>
      </p:sp>
    </p:spTree>
    <p:extLst>
      <p:ext uri="{BB962C8B-B14F-4D97-AF65-F5344CB8AC3E}">
        <p14:creationId xmlns:p14="http://schemas.microsoft.com/office/powerpoint/2010/main" val="657258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kelt tekstbok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F21A953B-B315-4906-9921-E82BFDFEB5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980000"/>
            <a:ext cx="7387200" cy="4230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rgbClr val="001965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rgbClr val="001965"/>
              </a:buClr>
              <a:buFont typeface="Arial" panose="020B0604020202020204" pitchFamily="34" charset="0"/>
              <a:buNone/>
              <a:defRPr>
                <a:solidFill>
                  <a:srgbClr val="001965"/>
                </a:solidFill>
              </a:defRPr>
            </a:lvl2pPr>
            <a:lvl3pPr marL="288000" indent="0">
              <a:spcBef>
                <a:spcPts val="0"/>
              </a:spcBef>
              <a:spcAft>
                <a:spcPts val="0"/>
              </a:spcAft>
              <a:buClr>
                <a:srgbClr val="001965"/>
              </a:buClr>
              <a:buFont typeface="Arial" panose="020B0604020202020204" pitchFamily="34" charset="0"/>
              <a:buNone/>
              <a:defRPr>
                <a:solidFill>
                  <a:srgbClr val="001965"/>
                </a:solidFill>
              </a:defRPr>
            </a:lvl3pPr>
            <a:lvl4pPr marL="288000" indent="0">
              <a:spcBef>
                <a:spcPts val="0"/>
              </a:spcBef>
              <a:spcAft>
                <a:spcPts val="0"/>
              </a:spcAft>
              <a:buClr>
                <a:srgbClr val="001965"/>
              </a:buClr>
              <a:buFont typeface="+mj-lt"/>
              <a:buNone/>
              <a:defRPr>
                <a:solidFill>
                  <a:srgbClr val="001965"/>
                </a:solidFill>
              </a:defRPr>
            </a:lvl4pPr>
            <a:lvl5pPr marL="1206900" indent="-342900">
              <a:spcBef>
                <a:spcPts val="0"/>
              </a:spcBef>
              <a:spcAft>
                <a:spcPts val="0"/>
              </a:spcAft>
              <a:buClr>
                <a:srgbClr val="001965"/>
              </a:buClr>
              <a:buFont typeface="+mj-lt"/>
              <a:buAutoNum type="arabicPeriod"/>
              <a:defRPr>
                <a:solidFill>
                  <a:srgbClr val="001965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BBE42AD3-DE01-4014-9182-3AB47EC9BDDF}"/>
              </a:ext>
            </a:extLst>
          </p:cNvPr>
          <p:cNvSpPr txBox="1"/>
          <p:nvPr userDrawn="1"/>
        </p:nvSpPr>
        <p:spPr>
          <a:xfrm>
            <a:off x="-1397479" y="0"/>
            <a:ext cx="127438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 og tekstfelt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Evt. mellemrubrik skrives med fed</a:t>
            </a:r>
            <a:r>
              <a:rPr lang="da-DK" sz="1100" b="0" dirty="0">
                <a:solidFill>
                  <a:schemeClr val="accent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8538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tekst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1080000"/>
            <a:ext cx="4744800" cy="576000"/>
          </a:xfrm>
        </p:spPr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F21A953B-B315-4906-9921-E82BFDFEB5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980000"/>
            <a:ext cx="4744800" cy="4230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965"/>
                </a:solidFill>
              </a:defRPr>
            </a:lvl1pPr>
            <a:lvl2pPr marL="288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2pPr>
            <a:lvl3pPr marL="576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3pPr>
            <a:lvl4pPr marL="864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4pPr>
            <a:lvl5pPr marL="1152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85ED9B94-C586-4A54-84CD-E6A91625BD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4800" y="1980000"/>
            <a:ext cx="4744800" cy="4230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965"/>
                </a:solidFill>
              </a:defRPr>
            </a:lvl1pPr>
            <a:lvl2pPr marL="288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2pPr>
            <a:lvl3pPr marL="576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3pPr>
            <a:lvl4pPr marL="864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4pPr>
            <a:lvl5pPr marL="1152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4560F55-B726-4962-8749-2BC8557B9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4800" y="1079500"/>
            <a:ext cx="4744800" cy="576263"/>
          </a:xfrm>
        </p:spPr>
        <p:txBody>
          <a:bodyPr anchor="ctr" anchorCtr="0"/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sz="2400" b="1">
                <a:solidFill>
                  <a:srgbClr val="001965"/>
                </a:solidFill>
              </a:defRPr>
            </a:lvl1pPr>
          </a:lstStyle>
          <a:p>
            <a:pPr lvl="0"/>
            <a:r>
              <a:rPr lang="da-DK" dirty="0"/>
              <a:t>Overskrift kan skrives i en eller flere linjer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8D8E91B-8C45-4461-91EB-E934B25F3BA8}"/>
              </a:ext>
            </a:extLst>
          </p:cNvPr>
          <p:cNvSpPr txBox="1"/>
          <p:nvPr userDrawn="1"/>
        </p:nvSpPr>
        <p:spPr>
          <a:xfrm>
            <a:off x="-1397479" y="0"/>
            <a:ext cx="127438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overskrifter og tekstfelter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Evt. mellemrubrik skrives med fed.</a:t>
            </a:r>
          </a:p>
        </p:txBody>
      </p:sp>
    </p:spTree>
    <p:extLst>
      <p:ext uri="{BB962C8B-B14F-4D97-AF65-F5344CB8AC3E}">
        <p14:creationId xmlns:p14="http://schemas.microsoft.com/office/powerpoint/2010/main" val="3331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boks + foto (høj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1080000"/>
            <a:ext cx="4744800" cy="576000"/>
          </a:xfrm>
        </p:spPr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F21A953B-B315-4906-9921-E82BFDFEB5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980000"/>
            <a:ext cx="4744800" cy="4230000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rgbClr val="001965"/>
                </a:solidFill>
              </a:defRPr>
            </a:lvl1pPr>
            <a:lvl2pPr marL="288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2pPr>
            <a:lvl3pPr marL="576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3pPr>
            <a:lvl4pPr marL="864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4pPr>
            <a:lvl5pPr marL="1152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9EE20644-E995-463C-8301-109E10D871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64800" y="0"/>
            <a:ext cx="5824800" cy="6858000"/>
          </a:xfrm>
        </p:spPr>
        <p:txBody>
          <a:bodyPr wrap="square" anchor="ctr" anchorCtr="1"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B761568-09A5-4C0D-A9C6-F764CF7AEF7E}"/>
              </a:ext>
            </a:extLst>
          </p:cNvPr>
          <p:cNvSpPr txBox="1"/>
          <p:nvPr userDrawn="1"/>
        </p:nvSpPr>
        <p:spPr>
          <a:xfrm>
            <a:off x="-1397479" y="0"/>
            <a:ext cx="127438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overskrift, tekstfelt og billedfelt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Evt. mellemrubrik skrives med fed.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For bedste resultat vælges et foto der svarer til størrelsen af pladsholderen.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Ønsker du at justere placeringen/beskære billedet – se vejledning.</a:t>
            </a:r>
          </a:p>
        </p:txBody>
      </p:sp>
    </p:spTree>
    <p:extLst>
      <p:ext uri="{BB962C8B-B14F-4D97-AF65-F5344CB8AC3E}">
        <p14:creationId xmlns:p14="http://schemas.microsoft.com/office/powerpoint/2010/main" val="1872723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boks + foto (venst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4800" y="1080000"/>
            <a:ext cx="4744800" cy="576000"/>
          </a:xfrm>
        </p:spPr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F21A953B-B315-4906-9921-E82BFDFEB5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4800" y="1980000"/>
            <a:ext cx="4744800" cy="4230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965"/>
                </a:solidFill>
              </a:defRPr>
            </a:lvl1pPr>
            <a:lvl2pPr marL="288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2pPr>
            <a:lvl3pPr marL="576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3pPr>
            <a:lvl4pPr marL="864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4pPr>
            <a:lvl5pPr marL="1152000" indent="-288000">
              <a:spcBef>
                <a:spcPts val="0"/>
              </a:spcBef>
              <a:spcAft>
                <a:spcPts val="0"/>
              </a:spcAft>
              <a:defRPr>
                <a:solidFill>
                  <a:srgbClr val="001965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8" name="Pladsholder til billede 12">
            <a:extLst>
              <a:ext uri="{FF2B5EF4-FFF2-40B4-BE49-F238E27FC236}">
                <a16:creationId xmlns:a16="http://schemas.microsoft.com/office/drawing/2014/main" id="{DC6E646A-9543-4F7E-AF44-A8D87577A9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6000" y="360000"/>
            <a:ext cx="234000" cy="396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0A5C0050-A6D5-4102-9FD7-586FBC2F66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824800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9D8CF036-B972-426E-83D4-FB0543EFD245}"/>
              </a:ext>
            </a:extLst>
          </p:cNvPr>
          <p:cNvSpPr txBox="1"/>
          <p:nvPr userDrawn="1"/>
        </p:nvSpPr>
        <p:spPr>
          <a:xfrm>
            <a:off x="-1397479" y="0"/>
            <a:ext cx="12743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overskrift, tekstfelt og billedfelt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Evt. mellemrubrik skrives med fed.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For bedste resultat vælges et foto der svarer til størrelsen af pladsholderen.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Ønsker du at justere placeringen/beskære billedet eller skifte logoet pga. billedet enten er for mørkt/lyst – se vejledning.</a:t>
            </a:r>
          </a:p>
        </p:txBody>
      </p:sp>
    </p:spTree>
    <p:extLst>
      <p:ext uri="{BB962C8B-B14F-4D97-AF65-F5344CB8AC3E}">
        <p14:creationId xmlns:p14="http://schemas.microsoft.com/office/powerpoint/2010/main" val="1035998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verskrift + f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E6E7-BAD2-4A81-AA86-5C22DCA6C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1965"/>
                </a:solidFill>
              </a:defRPr>
            </a:lvl1pPr>
          </a:lstStyle>
          <a:p>
            <a:r>
              <a:rPr lang="da-DK" dirty="0"/>
              <a:t>Overskrift kan skrives i en eller flere linjer</a:t>
            </a:r>
          </a:p>
        </p:txBody>
      </p:sp>
      <p:pic>
        <p:nvPicPr>
          <p:cNvPr id="9" name="Billede 8" descr="Et billede, der indeholder monitor, skærm, mørk, tv&#10;&#10;Automatisk genereret beskrivelse">
            <a:extLst>
              <a:ext uri="{FF2B5EF4-FFF2-40B4-BE49-F238E27FC236}">
                <a16:creationId xmlns:a16="http://schemas.microsoft.com/office/drawing/2014/main" id="{B20CAC30-F57A-4E4B-A0B3-145437ABD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235459" cy="396000"/>
          </a:xfrm>
          <a:prstGeom prst="rect">
            <a:avLst/>
          </a:prstGeom>
        </p:spPr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CD3C8055-829C-4584-943A-A55C70EAED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000" y="1980000"/>
            <a:ext cx="7387200" cy="4230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0D5D9D2-A4FE-4F3D-9BF2-61CF75A4B27E}"/>
              </a:ext>
            </a:extLst>
          </p:cNvPr>
          <p:cNvSpPr txBox="1"/>
          <p:nvPr userDrawn="1"/>
        </p:nvSpPr>
        <p:spPr>
          <a:xfrm>
            <a:off x="-1397479" y="0"/>
            <a:ext cx="127438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dirty="0">
                <a:solidFill>
                  <a:schemeClr val="accent2"/>
                </a:solidFill>
              </a:rPr>
              <a:t>Logo, overskrift, tekstfelt og billedfelt har fast størrelse og placering. 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Samme gælder fontstørrelse og skrifttype.</a:t>
            </a:r>
          </a:p>
          <a:p>
            <a:endParaRPr lang="da-DK" sz="900" b="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dirty="0">
                <a:solidFill>
                  <a:schemeClr val="accent2"/>
                </a:solidFill>
              </a:rPr>
              <a:t>Det billede du indsætter fylder pladsholderen.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900" b="0" dirty="0">
              <a:solidFill>
                <a:schemeClr val="accent2"/>
              </a:solidFill>
            </a:endParaRPr>
          </a:p>
          <a:p>
            <a:r>
              <a:rPr lang="da-DK" sz="900" b="0" dirty="0">
                <a:solidFill>
                  <a:schemeClr val="accent2"/>
                </a:solidFill>
              </a:rPr>
              <a:t>Ønsker du at justere placeringen/beskære billedet – se vejledning.</a:t>
            </a:r>
          </a:p>
        </p:txBody>
      </p:sp>
    </p:spTree>
    <p:extLst>
      <p:ext uri="{BB962C8B-B14F-4D97-AF65-F5344CB8AC3E}">
        <p14:creationId xmlns:p14="http://schemas.microsoft.com/office/powerpoint/2010/main" val="82488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9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9444868-DE70-478E-99ED-5A3C084B2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080000"/>
            <a:ext cx="7387200" cy="57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820265C-182A-4334-A34A-A781374D9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0000" y="1980000"/>
            <a:ext cx="7387200" cy="423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00822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62" r:id="rId3"/>
    <p:sldLayoutId id="2147483664" r:id="rId4"/>
    <p:sldLayoutId id="2147483661" r:id="rId5"/>
    <p:sldLayoutId id="2147483663" r:id="rId6"/>
    <p:sldLayoutId id="2147483666" r:id="rId7"/>
    <p:sldLayoutId id="2147483667" r:id="rId8"/>
    <p:sldLayoutId id="2147483681" r:id="rId9"/>
    <p:sldLayoutId id="2147483672" r:id="rId10"/>
    <p:sldLayoutId id="2147483674" r:id="rId11"/>
    <p:sldLayoutId id="2147483677" r:id="rId12"/>
    <p:sldLayoutId id="2147483678" r:id="rId13"/>
    <p:sldLayoutId id="2147483668" r:id="rId14"/>
    <p:sldLayoutId id="2147483669" r:id="rId15"/>
    <p:sldLayoutId id="2147483670" r:id="rId16"/>
    <p:sldLayoutId id="2147483671" r:id="rId17"/>
    <p:sldLayoutId id="2147483682" r:id="rId18"/>
    <p:sldLayoutId id="2147483683" r:id="rId19"/>
    <p:sldLayoutId id="2147483684" r:id="rId20"/>
  </p:sldLayoutIdLst>
  <p:txStyles>
    <p:titleStyle>
      <a:lvl1pPr algn="l" defTabSz="914400" rtl="0" eaLnBrk="1" latinLnBrk="0" hangingPunct="1">
        <a:lnSpc>
          <a:spcPts val="2700"/>
        </a:lnSpc>
        <a:spcBef>
          <a:spcPct val="0"/>
        </a:spcBef>
        <a:buNone/>
        <a:defRPr sz="2400" b="1" i="0" kern="1200" baseline="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6000" indent="-28800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64000" indent="-28800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52000" indent="-28800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40000" indent="-28800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mailto:invitation@finansforbundet.dk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653BA-B667-4080-862F-35DE6FD55E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FINANSFORBUNDET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8A2A40A-A705-47A9-9B06-A5BD7B3E5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9880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9425A5-4445-59EA-B89D-DAF17C0FB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MEMBERSHIP BENEFITS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0C1F076-0AD9-37A3-3B34-1BCBEC9AF4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Insurance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Holiday homes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Discounts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Networking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much more</a:t>
            </a:r>
          </a:p>
          <a:p>
            <a:endParaRPr lang="da-DK" dirty="0"/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0DD70FA6-F1AF-C972-F95E-DC55E34DFF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1690" r="216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085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9AA5B0-D1DC-AA0B-CAD7-3B593136B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MEMBERSHIP FEE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08B734D-BD1B-E828-F3DA-D5844E8751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tax = 1 café latte a week at a café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 for being a member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support is important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a member? Book us for a no-obligation talk at </a:t>
            </a:r>
            <a:r>
              <a:rPr lang="en-GB" sz="14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invitation@finansforbundet.dk</a:t>
            </a:r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E4F799AC-C43D-87AD-F5F6-52EDD138953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1690" r="216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0044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2CC0EA5-51B9-9428-9738-BFD35A119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080000"/>
            <a:ext cx="4744800" cy="576000"/>
          </a:xfrm>
        </p:spPr>
        <p:txBody>
          <a:bodyPr/>
          <a:lstStyle/>
          <a:p>
            <a:r>
              <a:rPr lang="en-GB"/>
              <a:t>INTRODUCTION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053B927-A1BB-174F-982C-A06C6A7C33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980000"/>
            <a:ext cx="4744800" cy="4230000"/>
          </a:xfrm>
        </p:spPr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than a trade union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financial sector – also IT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management and we collaborate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</a:t>
            </a: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75% are members </a:t>
            </a:r>
          </a:p>
          <a:p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5512BE0-511D-5112-B430-59EBDA810E2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4800" y="516600"/>
            <a:ext cx="5824800" cy="58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93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BF31A0-8503-D4BD-491C-97BB5366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COLLECTIVE AGREEMENT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5D602D0-C1C1-5103-C46A-D11A404259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terms and conditions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Standing together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Negotiators and lawyers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work, and more, is financed by your membership fee</a:t>
            </a:r>
          </a:p>
          <a:p>
            <a:endParaRPr lang="da-DK" dirty="0"/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06087EC3-735D-499B-D1E0-9F573044E74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1690" r="216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6809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32C6C7-30B2-0C31-2E7D-06337799F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KIND OF INSURANCE POLICY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2F72488-2017-C96F-1A2D-39ADC8B472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980000"/>
            <a:ext cx="4433033" cy="4230000"/>
          </a:xfrm>
        </p:spPr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something goes wrong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jacket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Advisers and consultants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Severance packages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getting the next job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no extra cost – because this is included in your membership fee </a:t>
            </a:r>
          </a:p>
          <a:p>
            <a:endParaRPr lang="da-DK" dirty="0"/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50C5A9C9-3B55-5AE8-FF38-D2A3B661717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5846" b="58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7964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3A379-BE4D-BFD5-7C4F-263CC146E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HELPING YOU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FBECAE0-ACF5-782A-7EA7-70982880F3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a member = no help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Difficult for other trade unions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management and Finansforbundet collaborate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Hiring an external lawyer is expensive</a:t>
            </a:r>
          </a:p>
          <a:p>
            <a:endParaRPr lang="da-DK" dirty="0"/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0FB0ED44-15FE-B44A-872F-E2C8D55B66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1657" r="216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686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FA813BF-F2B1-209A-948C-B92AB39B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080000"/>
            <a:ext cx="4744800" cy="576000"/>
          </a:xfrm>
        </p:spPr>
        <p:txBody>
          <a:bodyPr/>
          <a:lstStyle/>
          <a:p>
            <a:r>
              <a:rPr lang="en-GB"/>
              <a:t>COLLECTIVE AGREEMENT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D7B9694-7047-AC34-33D0-C6A1272201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980000"/>
            <a:ext cx="4744800" cy="423000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Strong collective agreement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Backed by many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workplace cares 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ORGANIC label and orderly conditions</a:t>
            </a:r>
          </a:p>
          <a:p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FB2B78-72F5-274B-97FB-E1C972DC3F3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4800" y="516600"/>
            <a:ext cx="5824800" cy="58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5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23C201-5E94-943D-73FA-447B2F12D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BENEFITS OF COLLECTIVE AGREEMENTS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523CC1A-963D-396B-938E-AB1ED7053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Collective agreements have many benefits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might not think of it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might take it for granted</a:t>
            </a:r>
          </a:p>
          <a:p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you won’t necessarily get the below benefits elsewhere: </a:t>
            </a:r>
          </a:p>
          <a:p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3750" lvl="1" indent="-285750"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extra dependants’ leave days (personal days)</a:t>
            </a:r>
          </a:p>
          <a:p>
            <a:pPr marL="573750" lvl="1" indent="-285750"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extra days off </a:t>
            </a:r>
          </a:p>
          <a:p>
            <a:pPr marL="573750" lvl="1" indent="-285750"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holiday supplement of 3.25% (1% is required by law)</a:t>
            </a:r>
          </a:p>
          <a:p>
            <a:pPr marL="573750" lvl="1" indent="-285750">
              <a:buFont typeface="Courier New" panose="02070309020205020404" pitchFamily="49" charset="0"/>
              <a:buChar char="o"/>
            </a:pPr>
            <a:endParaRPr lang="da-DK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your annual salary is DKK 600,000, this example corresponds almost to DKK 40,000 extra before tax EVERY YEAR. </a:t>
            </a:r>
          </a:p>
          <a:p>
            <a:endParaRPr lang="da-DK" dirty="0"/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7335B98B-768E-BC07-8F1F-69CCAF64827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6120" r="261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406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641796-F02C-1A9F-40D5-BF7F74964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UNION REPRESENTATIVE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E6C2014-6FA2-A7E7-FE99-B24D1F7A2B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Unique agreement on local union representatives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are close to you and understand the collective agreement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Connecting link and voice of the members </a:t>
            </a:r>
          </a:p>
          <a:p>
            <a:endParaRPr lang="da-DK" dirty="0"/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FCCD5B48-72B9-BCF4-D029-A1A8E5431AB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1690" r="216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6449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1D11DB3-3A99-96CD-3692-536603B89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080000"/>
            <a:ext cx="4744800" cy="576000"/>
          </a:xfrm>
        </p:spPr>
        <p:txBody>
          <a:bodyPr/>
          <a:lstStyle/>
          <a:p>
            <a:r>
              <a:rPr lang="en-GB"/>
              <a:t>BENEFITS OF COLLECTIVE AGREEMENTS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06E6AA-814D-32AD-0D67-A0D612508F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980000"/>
            <a:ext cx="4744800" cy="423000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Dental and health insurance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Funds for courses and training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we are many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there is little backing, it gets difficult 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support is essential</a:t>
            </a:r>
          </a:p>
          <a:p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2C8598-FF01-0037-1DF4-6E3642E8EDF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4800" y="516600"/>
            <a:ext cx="5824800" cy="58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95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rugerdefineret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965"/>
      </a:accent1>
      <a:accent2>
        <a:srgbClr val="2878FF"/>
      </a:accent2>
      <a:accent3>
        <a:srgbClr val="FF9BBE"/>
      </a:accent3>
      <a:accent4>
        <a:srgbClr val="69F0BE"/>
      </a:accent4>
      <a:accent5>
        <a:srgbClr val="818181"/>
      </a:accent5>
      <a:accent6>
        <a:srgbClr val="FD6D6F"/>
      </a:accent6>
      <a:hlink>
        <a:srgbClr val="001965"/>
      </a:hlink>
      <a:folHlink>
        <a:srgbClr val="2878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2019_Finansforbundet FF" id="{AF137C8B-7C99-4B45-9408-EF2D8E6250B1}" vid="{69E27624-CD8C-43C7-8BDE-B35E8BE4043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92AC2BB-711F-47B5-B2B2-B1B07072030F}">
  <we:reference id="b0430364-2ab6-47cd-907e-f8b72239b204" version="3.19.222.0" store="EXCatalog" storeType="EXCatalog"/>
  <we:alternateReferences>
    <we:reference id="WA200000729" version="3.19.222.0" store="da-DK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c30a2d-9498-4722-b6aa-cf773d46131c">
      <Terms xmlns="http://schemas.microsoft.com/office/infopath/2007/PartnerControls"/>
    </lcf76f155ced4ddcb4097134ff3c332f>
    <TaxCatchAll xmlns="a183fe8a-d2c8-466b-b1a4-8ed5e9b4310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14FA0D7D074184BABCDAD824F7A28B8" ma:contentTypeVersion="15" ma:contentTypeDescription="Opret et nyt dokument." ma:contentTypeScope="" ma:versionID="3e866f4989f634cefe314d75807f7303">
  <xsd:schema xmlns:xsd="http://www.w3.org/2001/XMLSchema" xmlns:xs="http://www.w3.org/2001/XMLSchema" xmlns:p="http://schemas.microsoft.com/office/2006/metadata/properties" xmlns:ns2="fcc30a2d-9498-4722-b6aa-cf773d46131c" xmlns:ns3="a183fe8a-d2c8-466b-b1a4-8ed5e9b43100" targetNamespace="http://schemas.microsoft.com/office/2006/metadata/properties" ma:root="true" ma:fieldsID="0259f0e2da13d4eebd804fbb9c9706f3" ns2:_="" ns3:_="">
    <xsd:import namespace="fcc30a2d-9498-4722-b6aa-cf773d46131c"/>
    <xsd:import namespace="a183fe8a-d2c8-466b-b1a4-8ed5e9b431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c30a2d-9498-4722-b6aa-cf773d4613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bd4caa44-722c-46c1-a29e-828a9f31da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83fe8a-d2c8-466b-b1a4-8ed5e9b4310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f88b09-cf94-4cdb-a8ac-c7439420f335}" ma:internalName="TaxCatchAll" ma:showField="CatchAllData" ma:web="a183fe8a-d2c8-466b-b1a4-8ed5e9b431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A8EA25-88D5-4481-8E3E-F7953A2444BE}">
  <ds:schemaRefs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elements/1.1/"/>
    <ds:schemaRef ds:uri="http://schemas.microsoft.com/sharepoint/v3/fields"/>
    <ds:schemaRef ds:uri="fcc30a2d-9498-4722-b6aa-cf773d46131c"/>
    <ds:schemaRef ds:uri="a183fe8a-d2c8-466b-b1a4-8ed5e9b43100"/>
  </ds:schemaRefs>
</ds:datastoreItem>
</file>

<file path=customXml/itemProps2.xml><?xml version="1.0" encoding="utf-8"?>
<ds:datastoreItem xmlns:ds="http://schemas.openxmlformats.org/officeDocument/2006/customXml" ds:itemID="{803134D0-780E-4563-A3EB-295DAB1923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75AE55-E9BD-4004-8845-1EDCCABF3A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c30a2d-9498-4722-b6aa-cf773d46131c"/>
    <ds:schemaRef ds:uri="a183fe8a-d2c8-466b-b1a4-8ed5e9b431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Finansforbundet</Template>
  <TotalTime>160</TotalTime>
  <Words>307</Words>
  <Application>Microsoft Office PowerPoint</Application>
  <PresentationFormat>Widescreen</PresentationFormat>
  <Paragraphs>66</Paragraphs>
  <Slides>11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Courier New</vt:lpstr>
      <vt:lpstr>Office-tema</vt:lpstr>
      <vt:lpstr>FINANSFORBUNDET</vt:lpstr>
      <vt:lpstr>INTRODUCTION</vt:lpstr>
      <vt:lpstr>COLLECTIVE AGREEMENT</vt:lpstr>
      <vt:lpstr>A KIND OF INSURANCE POLICY</vt:lpstr>
      <vt:lpstr>HELPING YOU</vt:lpstr>
      <vt:lpstr>COLLECTIVE AGREEMENT</vt:lpstr>
      <vt:lpstr>BENEFITS OF COLLECTIVE AGREEMENTS</vt:lpstr>
      <vt:lpstr>UNION REPRESENTATIVE</vt:lpstr>
      <vt:lpstr>BENEFITS OF COLLECTIVE AGREEMENTS </vt:lpstr>
      <vt:lpstr>MEMBERSHIP BENEFITS</vt:lpstr>
      <vt:lpstr>MEMBERSHIP FEE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FINANSFORBUNDET</dc:title>
  <dc:creator>Susanne Grantzau</dc:creator>
  <cp:lastModifiedBy>Jeanne Schramm Knudsen</cp:lastModifiedBy>
  <cp:revision>2</cp:revision>
  <dcterms:created xsi:type="dcterms:W3CDTF">2023-02-03T08:53:48Z</dcterms:created>
  <dcterms:modified xsi:type="dcterms:W3CDTF">2023-03-01T14:01:22Z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L_sAMAccountName">
    <vt:lpwstr>SG0142</vt:lpwstr>
  </property>
  <property fmtid="{D5CDD505-2E9C-101B-9397-08002B2CF9AE}" pid="3" name="DL_AuthorInitials">
    <vt:lpwstr>SG0142</vt:lpwstr>
  </property>
  <property fmtid="{D5CDD505-2E9C-101B-9397-08002B2CF9AE}" pid="4" name="fInit">
    <vt:lpwstr>SG0142</vt:lpwstr>
  </property>
  <property fmtid="{D5CDD505-2E9C-101B-9397-08002B2CF9AE}" pid="5" name="fNavn">
    <vt:lpwstr>Susanne Grantzau</vt:lpwstr>
  </property>
  <property fmtid="{D5CDD505-2E9C-101B-9397-08002B2CF9AE}" pid="6" name="fTlf">
    <vt:lpwstr>32 66 14 36</vt:lpwstr>
  </property>
  <property fmtid="{D5CDD505-2E9C-101B-9397-08002B2CF9AE}" pid="7" name="fEpost">
    <vt:lpwstr>sg@finansforbundet.dk</vt:lpwstr>
  </property>
  <property fmtid="{D5CDD505-2E9C-101B-9397-08002B2CF9AE}" pid="8" name="fLogo">
    <vt:lpwstr>http://www.exformatics.com/images/logo_new.jpg</vt:lpwstr>
  </property>
  <property fmtid="{D5CDD505-2E9C-101B-9397-08002B2CF9AE}" pid="9" name="EntityNameForeign">
    <vt:lpwstr>DL_Activities</vt:lpwstr>
  </property>
  <property fmtid="{D5CDD505-2E9C-101B-9397-08002B2CF9AE}" pid="10" name="EntityId">
    <vt:lpwstr>44563</vt:lpwstr>
  </property>
  <property fmtid="{D5CDD505-2E9C-101B-9397-08002B2CF9AE}" pid="11" name="DL_Id">
    <vt:lpwstr>44563</vt:lpwstr>
  </property>
  <property fmtid="{D5CDD505-2E9C-101B-9397-08002B2CF9AE}" pid="12" name="DL_CaseNo">
    <vt:lpwstr>202002235</vt:lpwstr>
  </property>
  <property fmtid="{D5CDD505-2E9C-101B-9397-08002B2CF9AE}" pid="13" name="sNr">
    <vt:lpwstr>202002235</vt:lpwstr>
  </property>
  <property fmtid="{D5CDD505-2E9C-101B-9397-08002B2CF9AE}" pid="14" name="sTitel">
    <vt:lpwstr>IT-Michael</vt:lpwstr>
  </property>
  <property fmtid="{D5CDD505-2E9C-101B-9397-08002B2CF9AE}" pid="15" name="sInit">
    <vt:lpwstr>mj</vt:lpwstr>
  </property>
  <property fmtid="{D5CDD505-2E9C-101B-9397-08002B2CF9AE}" pid="16" name="sProjekt">
    <vt:lpwstr/>
  </property>
  <property fmtid="{D5CDD505-2E9C-101B-9397-08002B2CF9AE}" pid="17" name="CaseNo">
    <vt:lpwstr>202002235</vt:lpwstr>
  </property>
  <property fmtid="{D5CDD505-2E9C-101B-9397-08002B2CF9AE}" pid="18" name="sAnsvarligNavn">
    <vt:lpwstr>Michael Juel Mortensen</vt:lpwstr>
  </property>
  <property fmtid="{D5CDD505-2E9C-101B-9397-08002B2CF9AE}" pid="19" name="sAnsvarligEmail">
    <vt:lpwstr>mj@finansforbundet.dk</vt:lpwstr>
  </property>
  <property fmtid="{D5CDD505-2E9C-101B-9397-08002B2CF9AE}" pid="20" name="sAnsvarligTelefon">
    <vt:lpwstr>+4532661366</vt:lpwstr>
  </property>
  <property fmtid="{D5CDD505-2E9C-101B-9397-08002B2CF9AE}" pid="21" name="sGruppe">
    <vt:lpwstr>Adm-IT</vt:lpwstr>
  </property>
  <property fmtid="{D5CDD505-2E9C-101B-9397-08002B2CF9AE}" pid="22" name="sUndergruppe">
    <vt:lpwstr>Administration</vt:lpwstr>
  </property>
  <property fmtid="{D5CDD505-2E9C-101B-9397-08002B2CF9AE}" pid="23" name="EXDocumentID">
    <vt:lpwstr>000399989</vt:lpwstr>
  </property>
  <property fmtid="{D5CDD505-2E9C-101B-9397-08002B2CF9AE}" pid="24" name="ContentTypeId">
    <vt:lpwstr>0x010100514FA0D7D074184BABCDAD824F7A28B8</vt:lpwstr>
  </property>
  <property fmtid="{D5CDD505-2E9C-101B-9397-08002B2CF9AE}" pid="25" name="fAfdeling">
    <vt:lpwstr>Havnegade</vt:lpwstr>
  </property>
  <property fmtid="{D5CDD505-2E9C-101B-9397-08002B2CF9AE}" pid="26" name="fKontor">
    <vt:lpwstr>3.38.31</vt:lpwstr>
  </property>
  <property fmtid="{D5CDD505-2E9C-101B-9397-08002B2CF9AE}" pid="27" name="MediaServiceImageTags">
    <vt:lpwstr/>
  </property>
</Properties>
</file>