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53" r:id="rId2"/>
    <p:sldId id="272" r:id="rId3"/>
    <p:sldId id="268" r:id="rId4"/>
    <p:sldId id="347" r:id="rId5"/>
    <p:sldId id="350" r:id="rId6"/>
    <p:sldId id="349" r:id="rId7"/>
    <p:sldId id="366" r:id="rId8"/>
    <p:sldId id="344" r:id="rId9"/>
    <p:sldId id="343" r:id="rId10"/>
    <p:sldId id="367" r:id="rId11"/>
    <p:sldId id="351" r:id="rId12"/>
    <p:sldId id="345" r:id="rId13"/>
    <p:sldId id="368" r:id="rId14"/>
    <p:sldId id="348" r:id="rId15"/>
    <p:sldId id="369"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C9778-1384-4B05-B6E5-0CA9D53459FB}" v="1" dt="2023-11-03T07:43:24.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92817" autoAdjust="0"/>
  </p:normalViewPr>
  <p:slideViewPr>
    <p:cSldViewPr snapToGrid="0">
      <p:cViewPr varScale="1">
        <p:scale>
          <a:sx n="114" d="100"/>
          <a:sy n="114" d="100"/>
        </p:scale>
        <p:origin x="108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oels Mørk" userId="7fa14afc-a872-4174-93c3-e30348906cd1" providerId="ADAL" clId="{8BDC9778-1384-4B05-B6E5-0CA9D53459FB}"/>
    <pc:docChg chg="custSel modSld">
      <pc:chgData name="Troels Mørk" userId="7fa14afc-a872-4174-93c3-e30348906cd1" providerId="ADAL" clId="{8BDC9778-1384-4B05-B6E5-0CA9D53459FB}" dt="2023-11-06T07:25:45.891" v="103" actId="21"/>
      <pc:docMkLst>
        <pc:docMk/>
      </pc:docMkLst>
      <pc:sldChg chg="modSp mod">
        <pc:chgData name="Troels Mørk" userId="7fa14afc-a872-4174-93c3-e30348906cd1" providerId="ADAL" clId="{8BDC9778-1384-4B05-B6E5-0CA9D53459FB}" dt="2023-11-03T07:42:41.845" v="4" actId="20577"/>
        <pc:sldMkLst>
          <pc:docMk/>
          <pc:sldMk cId="1541406389" sldId="268"/>
        </pc:sldMkLst>
        <pc:spChg chg="mod">
          <ac:chgData name="Troels Mørk" userId="7fa14afc-a872-4174-93c3-e30348906cd1" providerId="ADAL" clId="{8BDC9778-1384-4B05-B6E5-0CA9D53459FB}" dt="2023-11-03T07:42:41.845" v="4" actId="20577"/>
          <ac:spMkLst>
            <pc:docMk/>
            <pc:sldMk cId="1541406389" sldId="268"/>
            <ac:spMk id="17" creationId="{8E00F1DB-7480-4CBD-C805-9B84FA27805A}"/>
          </ac:spMkLst>
        </pc:spChg>
      </pc:sldChg>
      <pc:sldChg chg="modSp mod">
        <pc:chgData name="Troels Mørk" userId="7fa14afc-a872-4174-93c3-e30348906cd1" providerId="ADAL" clId="{8BDC9778-1384-4B05-B6E5-0CA9D53459FB}" dt="2023-11-03T07:47:31.105" v="96" actId="20577"/>
        <pc:sldMkLst>
          <pc:docMk/>
          <pc:sldMk cId="3157570471" sldId="343"/>
        </pc:sldMkLst>
        <pc:spChg chg="mod">
          <ac:chgData name="Troels Mørk" userId="7fa14afc-a872-4174-93c3-e30348906cd1" providerId="ADAL" clId="{8BDC9778-1384-4B05-B6E5-0CA9D53459FB}" dt="2023-11-03T07:47:31.105" v="96" actId="20577"/>
          <ac:spMkLst>
            <pc:docMk/>
            <pc:sldMk cId="3157570471" sldId="343"/>
            <ac:spMk id="12" creationId="{4890CA60-5241-6CB3-1914-C2E6C217238D}"/>
          </ac:spMkLst>
        </pc:spChg>
      </pc:sldChg>
      <pc:sldChg chg="modSp mod">
        <pc:chgData name="Troels Mørk" userId="7fa14afc-a872-4174-93c3-e30348906cd1" providerId="ADAL" clId="{8BDC9778-1384-4B05-B6E5-0CA9D53459FB}" dt="2023-11-03T07:47:12.744" v="95" actId="20577"/>
        <pc:sldMkLst>
          <pc:docMk/>
          <pc:sldMk cId="4211024774" sldId="344"/>
        </pc:sldMkLst>
        <pc:spChg chg="mod">
          <ac:chgData name="Troels Mørk" userId="7fa14afc-a872-4174-93c3-e30348906cd1" providerId="ADAL" clId="{8BDC9778-1384-4B05-B6E5-0CA9D53459FB}" dt="2023-11-03T07:47:12.744" v="95" actId="20577"/>
          <ac:spMkLst>
            <pc:docMk/>
            <pc:sldMk cId="4211024774" sldId="344"/>
            <ac:spMk id="3" creationId="{0366A2EE-936D-FE98-8F45-9D862621AA77}"/>
          </ac:spMkLst>
        </pc:spChg>
      </pc:sldChg>
      <pc:sldChg chg="addSp delSp modSp mod">
        <pc:chgData name="Troels Mørk" userId="7fa14afc-a872-4174-93c3-e30348906cd1" providerId="ADAL" clId="{8BDC9778-1384-4B05-B6E5-0CA9D53459FB}" dt="2023-11-06T07:25:45.891" v="103" actId="21"/>
        <pc:sldMkLst>
          <pc:docMk/>
          <pc:sldMk cId="3096235591" sldId="347"/>
        </pc:sldMkLst>
        <pc:spChg chg="mod">
          <ac:chgData name="Troels Mørk" userId="7fa14afc-a872-4174-93c3-e30348906cd1" providerId="ADAL" clId="{8BDC9778-1384-4B05-B6E5-0CA9D53459FB}" dt="2023-11-03T07:43:07.371" v="6" actId="20577"/>
          <ac:spMkLst>
            <pc:docMk/>
            <pc:sldMk cId="3096235591" sldId="347"/>
            <ac:spMk id="3" creationId="{663A1676-A5A1-FC45-ECA8-5B8AB017B078}"/>
          </ac:spMkLst>
        </pc:spChg>
        <pc:graphicFrameChg chg="add del mod">
          <ac:chgData name="Troels Mørk" userId="7fa14afc-a872-4174-93c3-e30348906cd1" providerId="ADAL" clId="{8BDC9778-1384-4B05-B6E5-0CA9D53459FB}" dt="2023-11-06T07:25:45.891" v="103" actId="21"/>
          <ac:graphicFrameMkLst>
            <pc:docMk/>
            <pc:sldMk cId="3096235591" sldId="347"/>
            <ac:graphicFrameMk id="7" creationId="{A0943AD6-5604-8AE0-43F1-FA18A5E77516}"/>
          </ac:graphicFrameMkLst>
        </pc:graphicFrameChg>
      </pc:sldChg>
      <pc:sldChg chg="modSp mod">
        <pc:chgData name="Troels Mørk" userId="7fa14afc-a872-4174-93c3-e30348906cd1" providerId="ADAL" clId="{8BDC9778-1384-4B05-B6E5-0CA9D53459FB}" dt="2023-11-03T07:45:04.451" v="11" actId="20577"/>
        <pc:sldMkLst>
          <pc:docMk/>
          <pc:sldMk cId="292337120" sldId="349"/>
        </pc:sldMkLst>
        <pc:spChg chg="mod">
          <ac:chgData name="Troels Mørk" userId="7fa14afc-a872-4174-93c3-e30348906cd1" providerId="ADAL" clId="{8BDC9778-1384-4B05-B6E5-0CA9D53459FB}" dt="2023-11-03T07:45:04.451" v="11" actId="20577"/>
          <ac:spMkLst>
            <pc:docMk/>
            <pc:sldMk cId="292337120" sldId="349"/>
            <ac:spMk id="3" creationId="{2BF9368A-EDE5-6FC4-1FED-A309962EFD62}"/>
          </ac:spMkLst>
        </pc:spChg>
      </pc:sldChg>
      <pc:sldChg chg="modSp mod">
        <pc:chgData name="Troels Mørk" userId="7fa14afc-a872-4174-93c3-e30348906cd1" providerId="ADAL" clId="{8BDC9778-1384-4B05-B6E5-0CA9D53459FB}" dt="2023-11-03T07:44:21.083" v="9" actId="20577"/>
        <pc:sldMkLst>
          <pc:docMk/>
          <pc:sldMk cId="3886299606" sldId="350"/>
        </pc:sldMkLst>
        <pc:spChg chg="mod">
          <ac:chgData name="Troels Mørk" userId="7fa14afc-a872-4174-93c3-e30348906cd1" providerId="ADAL" clId="{8BDC9778-1384-4B05-B6E5-0CA9D53459FB}" dt="2023-11-03T07:44:21.083" v="9" actId="20577"/>
          <ac:spMkLst>
            <pc:docMk/>
            <pc:sldMk cId="3886299606" sldId="350"/>
            <ac:spMk id="3" creationId="{A37762F6-72A4-8096-DC93-FCC60E709709}"/>
          </ac:spMkLst>
        </pc:spChg>
      </pc:sldChg>
      <pc:sldChg chg="modSp mod">
        <pc:chgData name="Troels Mørk" userId="7fa14afc-a872-4174-93c3-e30348906cd1" providerId="ADAL" clId="{8BDC9778-1384-4B05-B6E5-0CA9D53459FB}" dt="2023-11-03T07:48:23.489" v="100" actId="1076"/>
        <pc:sldMkLst>
          <pc:docMk/>
          <pc:sldMk cId="1704252160" sldId="351"/>
        </pc:sldMkLst>
        <pc:spChg chg="mod">
          <ac:chgData name="Troels Mørk" userId="7fa14afc-a872-4174-93c3-e30348906cd1" providerId="ADAL" clId="{8BDC9778-1384-4B05-B6E5-0CA9D53459FB}" dt="2023-11-03T07:48:20.521" v="99" actId="1076"/>
          <ac:spMkLst>
            <pc:docMk/>
            <pc:sldMk cId="1704252160" sldId="351"/>
            <ac:spMk id="2" creationId="{CC9BCD38-93B8-BEC6-215C-720C8B23128E}"/>
          </ac:spMkLst>
        </pc:spChg>
        <pc:spChg chg="mod">
          <ac:chgData name="Troels Mørk" userId="7fa14afc-a872-4174-93c3-e30348906cd1" providerId="ADAL" clId="{8BDC9778-1384-4B05-B6E5-0CA9D53459FB}" dt="2023-11-03T07:48:23.489" v="100" actId="1076"/>
          <ac:spMkLst>
            <pc:docMk/>
            <pc:sldMk cId="1704252160" sldId="351"/>
            <ac:spMk id="3" creationId="{AFDC9614-3804-F6B0-E014-A8EFD6B47350}"/>
          </ac:spMkLst>
        </pc:spChg>
      </pc:sldChg>
      <pc:sldChg chg="modSp mod">
        <pc:chgData name="Troels Mørk" userId="7fa14afc-a872-4174-93c3-e30348906cd1" providerId="ADAL" clId="{8BDC9778-1384-4B05-B6E5-0CA9D53459FB}" dt="2023-11-03T07:46:22.706" v="87" actId="20577"/>
        <pc:sldMkLst>
          <pc:docMk/>
          <pc:sldMk cId="712588779" sldId="366"/>
        </pc:sldMkLst>
        <pc:spChg chg="mod">
          <ac:chgData name="Troels Mørk" userId="7fa14afc-a872-4174-93c3-e30348906cd1" providerId="ADAL" clId="{8BDC9778-1384-4B05-B6E5-0CA9D53459FB}" dt="2023-11-03T07:46:22.706" v="87" actId="20577"/>
          <ac:spMkLst>
            <pc:docMk/>
            <pc:sldMk cId="712588779" sldId="366"/>
            <ac:spMk id="3" creationId="{BE5EC233-E768-4B1E-B724-E55980BD97FD}"/>
          </ac:spMkLst>
        </pc:spChg>
      </pc:sldChg>
      <pc:sldChg chg="modSp mod">
        <pc:chgData name="Troels Mørk" userId="7fa14afc-a872-4174-93c3-e30348906cd1" providerId="ADAL" clId="{8BDC9778-1384-4B05-B6E5-0CA9D53459FB}" dt="2023-11-03T07:48:45.678" v="102" actId="6549"/>
        <pc:sldMkLst>
          <pc:docMk/>
          <pc:sldMk cId="2781760177" sldId="368"/>
        </pc:sldMkLst>
        <pc:graphicFrameChg chg="modGraphic">
          <ac:chgData name="Troels Mørk" userId="7fa14afc-a872-4174-93c3-e30348906cd1" providerId="ADAL" clId="{8BDC9778-1384-4B05-B6E5-0CA9D53459FB}" dt="2023-11-03T07:48:45.678" v="102" actId="6549"/>
          <ac:graphicFrameMkLst>
            <pc:docMk/>
            <pc:sldMk cId="2781760177" sldId="368"/>
            <ac:graphicFrameMk id="6" creationId="{319C7B10-F33C-C58D-1303-BD45635BAEF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06C48BB-4A63-4A90-B2FD-867287D098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solidFill>
                <a:srgbClr val="001965"/>
              </a:solidFill>
              <a:latin typeface="Arial" panose="020B0604020202020204" pitchFamily="34" charset="0"/>
              <a:cs typeface="Arial" panose="020B0604020202020204" pitchFamily="34" charset="0"/>
            </a:endParaRPr>
          </a:p>
        </p:txBody>
      </p:sp>
      <p:sp>
        <p:nvSpPr>
          <p:cNvPr id="3" name="Pladsholder til dato 2">
            <a:extLst>
              <a:ext uri="{FF2B5EF4-FFF2-40B4-BE49-F238E27FC236}">
                <a16:creationId xmlns:a16="http://schemas.microsoft.com/office/drawing/2014/main" id="{C1C51F93-47F1-47D4-924C-176AD79113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B2A7C-6135-45F0-9ECA-8C5102577C39}" type="datetimeFigureOut">
              <a:rPr lang="da-DK" smtClean="0">
                <a:latin typeface="Arial" panose="020B0604020202020204" pitchFamily="34" charset="0"/>
                <a:cs typeface="Arial" panose="020B0604020202020204" pitchFamily="34" charset="0"/>
              </a:rPr>
              <a:t>06-11-2023</a:t>
            </a:fld>
            <a:endParaRPr lang="da-DK" dirty="0">
              <a:latin typeface="Arial" panose="020B0604020202020204" pitchFamily="34" charset="0"/>
              <a:cs typeface="Arial" panose="020B0604020202020204" pitchFamily="34" charset="0"/>
            </a:endParaRPr>
          </a:p>
        </p:txBody>
      </p:sp>
      <p:sp>
        <p:nvSpPr>
          <p:cNvPr id="4" name="Pladsholder til sidefod 3">
            <a:extLst>
              <a:ext uri="{FF2B5EF4-FFF2-40B4-BE49-F238E27FC236}">
                <a16:creationId xmlns:a16="http://schemas.microsoft.com/office/drawing/2014/main" id="{4253530B-A5EA-4A44-82F0-C4391EBF7A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latin typeface="Arial" panose="020B0604020202020204" pitchFamily="34" charset="0"/>
              <a:cs typeface="Arial" panose="020B0604020202020204" pitchFamily="34" charset="0"/>
            </a:endParaRPr>
          </a:p>
        </p:txBody>
      </p:sp>
      <p:sp>
        <p:nvSpPr>
          <p:cNvPr id="5" name="Pladsholder til slidenummer 4">
            <a:extLst>
              <a:ext uri="{FF2B5EF4-FFF2-40B4-BE49-F238E27FC236}">
                <a16:creationId xmlns:a16="http://schemas.microsoft.com/office/drawing/2014/main" id="{B39BB854-AA0E-4D59-A8B5-6E7B5B5A9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C23520-170F-45CF-A2DA-FD5614B92869}" type="slidenum">
              <a:rPr lang="da-DK" smtClean="0">
                <a:latin typeface="Arial" panose="020B0604020202020204" pitchFamily="34" charset="0"/>
                <a:cs typeface="Arial" panose="020B0604020202020204" pitchFamily="34" charset="0"/>
              </a:rPr>
              <a:t>‹#›</a:t>
            </a:fld>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6071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C4FE394E-63E0-48C0-A7DE-1735F7C49101}" type="datetimeFigureOut">
              <a:rPr lang="da-DK" smtClean="0"/>
              <a:pPr/>
              <a:t>06-11-2023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CE6F891D-1D96-456C-99DE-6FF75A310EB3}" type="slidenum">
              <a:rPr lang="da-DK" smtClean="0"/>
              <a:pPr/>
              <a:t>‹#›</a:t>
            </a:fld>
            <a:endParaRPr lang="da-DK" dirty="0"/>
          </a:p>
        </p:txBody>
      </p:sp>
    </p:spTree>
    <p:extLst>
      <p:ext uri="{BB962C8B-B14F-4D97-AF65-F5344CB8AC3E}">
        <p14:creationId xmlns:p14="http://schemas.microsoft.com/office/powerpoint/2010/main" val="3542828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378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50728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962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p:txBody>
      </p:sp>
      <p:sp>
        <p:nvSpPr>
          <p:cNvPr id="4" name="Pladsholder til slidenummer 3"/>
          <p:cNvSpPr>
            <a:spLocks noGrp="1"/>
          </p:cNvSpPr>
          <p:nvPr>
            <p:ph type="sldNum" sz="quarter" idx="10"/>
          </p:nvPr>
        </p:nvSpPr>
        <p:spPr/>
        <p:txBody>
          <a:bodyPr/>
          <a:lstStyle/>
          <a:p>
            <a:pPr>
              <a:defRPr/>
            </a:pPr>
            <a:fld id="{82B6E7EB-6DD0-4D1B-996F-C94A96C45509}" type="slidenum">
              <a:rPr lang="da-DK" smtClean="0"/>
              <a:pPr>
                <a:defRPr/>
              </a:pPr>
              <a:t>17</a:t>
            </a:fld>
            <a:endParaRPr lang="da-DK"/>
          </a:p>
        </p:txBody>
      </p:sp>
    </p:spTree>
    <p:extLst>
      <p:ext uri="{BB962C8B-B14F-4D97-AF65-F5344CB8AC3E}">
        <p14:creationId xmlns:p14="http://schemas.microsoft.com/office/powerpoint/2010/main" val="338293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98764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6833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Pension og løn:</a:t>
            </a:r>
            <a:br>
              <a:rPr lang="da-DK" dirty="0"/>
            </a:br>
            <a:r>
              <a:rPr lang="da-DK" dirty="0"/>
              <a:t>STOK 	Mindst 16,9% heraf 11,65% fra virksomheden</a:t>
            </a:r>
            <a:br>
              <a:rPr lang="da-DK" dirty="0"/>
            </a:br>
            <a:r>
              <a:rPr lang="da-DK" dirty="0"/>
              <a:t>	Lønsystem med en mindsteløn på 25.000 kr.</a:t>
            </a:r>
            <a:br>
              <a:rPr lang="da-DK" dirty="0"/>
            </a:br>
            <a:r>
              <a:rPr lang="da-DK" dirty="0"/>
              <a:t>VOK 	Jobniveau 1-7: 17,15% (5,25% + 11,90%)</a:t>
            </a:r>
          </a:p>
          <a:p>
            <a:r>
              <a:rPr lang="da-DK" dirty="0"/>
              <a:t>	Jobniveau 8 + nye </a:t>
            </a:r>
            <a:r>
              <a:rPr lang="da-DK" dirty="0" err="1"/>
              <a:t>joblønnere</a:t>
            </a:r>
            <a:r>
              <a:rPr lang="da-DK" dirty="0"/>
              <a:t>: 20,5% (6,25% + 13,90%)</a:t>
            </a:r>
            <a:br>
              <a:rPr lang="da-DK" dirty="0"/>
            </a:br>
            <a:r>
              <a:rPr lang="da-DK" dirty="0"/>
              <a:t>	Lønsystem baseret på jobprofiler og </a:t>
            </a:r>
            <a:r>
              <a:rPr lang="da-DK" dirty="0" err="1"/>
              <a:t>jobløn</a:t>
            </a:r>
            <a:endParaRPr lang="da-DK" dirty="0"/>
          </a:p>
          <a:p>
            <a:endParaRPr lang="da-DK" dirty="0"/>
          </a:p>
          <a:p>
            <a:r>
              <a:rPr lang="da-DK" b="1" dirty="0"/>
              <a:t>Børnedeltid</a:t>
            </a:r>
          </a:p>
          <a:p>
            <a:r>
              <a:rPr lang="da-DK" dirty="0"/>
              <a:t>STOK 	Kun forældre. Min 3 og max 12 måneder</a:t>
            </a:r>
            <a:br>
              <a:rPr lang="da-DK" dirty="0"/>
            </a:br>
            <a:r>
              <a:rPr lang="da-DK" dirty="0"/>
              <a:t>VOK 	Både forældre og plejeforældre. Min 1 måned og intet max</a:t>
            </a:r>
            <a:br>
              <a:rPr lang="da-DK" dirty="0"/>
            </a:br>
            <a:endParaRPr lang="da-DK" dirty="0"/>
          </a:p>
          <a:p>
            <a:r>
              <a:rPr lang="da-DK" b="1" dirty="0"/>
              <a:t>Frihed ved børns sygdom og børns hospitalsindlæggelse</a:t>
            </a:r>
          </a:p>
          <a:p>
            <a:r>
              <a:rPr lang="da-DK" dirty="0"/>
              <a:t>STOK 	Op til 5 dage</a:t>
            </a:r>
          </a:p>
          <a:p>
            <a:r>
              <a:rPr lang="da-DK" dirty="0"/>
              <a:t>VOK 	op til to uger</a:t>
            </a:r>
            <a:br>
              <a:rPr lang="da-DK" dirty="0"/>
            </a:br>
            <a:endParaRPr lang="da-DK" dirty="0"/>
          </a:p>
          <a:p>
            <a:r>
              <a:rPr lang="da-DK" b="1" dirty="0"/>
              <a:t>Ferietillæg</a:t>
            </a:r>
          </a:p>
          <a:p>
            <a:r>
              <a:rPr lang="da-DK" dirty="0"/>
              <a:t>STOK 	3,25%</a:t>
            </a:r>
          </a:p>
          <a:p>
            <a:r>
              <a:rPr lang="da-DK" dirty="0"/>
              <a:t>VOK 	3,75%</a:t>
            </a:r>
          </a:p>
        </p:txBody>
      </p:sp>
    </p:spTree>
    <p:extLst>
      <p:ext uri="{BB962C8B-B14F-4D97-AF65-F5344CB8AC3E}">
        <p14:creationId xmlns:p14="http://schemas.microsoft.com/office/powerpoint/2010/main" val="350486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20270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56969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560770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95911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p:txBody>
      </p:sp>
      <p:sp>
        <p:nvSpPr>
          <p:cNvPr id="4" name="Pladsholder til slidenummer 3"/>
          <p:cNvSpPr>
            <a:spLocks noGrp="1"/>
          </p:cNvSpPr>
          <p:nvPr>
            <p:ph type="sldNum" sz="quarter" idx="10"/>
          </p:nvPr>
        </p:nvSpPr>
        <p:spPr/>
        <p:txBody>
          <a:bodyPr/>
          <a:lstStyle/>
          <a:p>
            <a:pPr>
              <a:defRPr/>
            </a:pPr>
            <a:fld id="{82B6E7EB-6DD0-4D1B-996F-C94A96C45509}" type="slidenum">
              <a:rPr lang="da-DK" smtClean="0"/>
              <a:pPr>
                <a:defRPr/>
              </a:pPr>
              <a:t>2</a:t>
            </a:fld>
            <a:endParaRPr lang="da-DK"/>
          </a:p>
        </p:txBody>
      </p:sp>
    </p:spTree>
    <p:extLst>
      <p:ext uri="{BB962C8B-B14F-4D97-AF65-F5344CB8AC3E}">
        <p14:creationId xmlns:p14="http://schemas.microsoft.com/office/powerpoint/2010/main" val="2099094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29960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98032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13596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07802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Pension og løn:</a:t>
            </a:r>
            <a:br>
              <a:rPr lang="da-DK" dirty="0"/>
            </a:br>
            <a:r>
              <a:rPr lang="da-DK" dirty="0"/>
              <a:t>STOK 	Mindst 16,9% heraf 11,65% fra virksomheden</a:t>
            </a:r>
            <a:br>
              <a:rPr lang="da-DK" dirty="0"/>
            </a:br>
            <a:r>
              <a:rPr lang="da-DK" dirty="0"/>
              <a:t>	Lønsystem med en mindsteløn på 25.000 kr.</a:t>
            </a:r>
            <a:br>
              <a:rPr lang="da-DK" dirty="0"/>
            </a:br>
            <a:r>
              <a:rPr lang="da-DK" dirty="0"/>
              <a:t>VOK 	Jobniveau 1-7: 17,15% (5,25% + 11,90%)</a:t>
            </a:r>
          </a:p>
          <a:p>
            <a:r>
              <a:rPr lang="da-DK" dirty="0"/>
              <a:t>	Jobniveau 8 + nye </a:t>
            </a:r>
            <a:r>
              <a:rPr lang="da-DK" dirty="0" err="1"/>
              <a:t>joblønnere</a:t>
            </a:r>
            <a:r>
              <a:rPr lang="da-DK" dirty="0"/>
              <a:t>: 20,5% (6,25% + 13,90%)</a:t>
            </a:r>
            <a:br>
              <a:rPr lang="da-DK" dirty="0"/>
            </a:br>
            <a:r>
              <a:rPr lang="da-DK" dirty="0"/>
              <a:t>	Lønsystem baseret på jobprofiler og </a:t>
            </a:r>
            <a:r>
              <a:rPr lang="da-DK" dirty="0" err="1"/>
              <a:t>jobløn</a:t>
            </a:r>
            <a:endParaRPr lang="da-DK" dirty="0"/>
          </a:p>
          <a:p>
            <a:endParaRPr lang="da-DK" dirty="0"/>
          </a:p>
          <a:p>
            <a:r>
              <a:rPr lang="da-DK" b="1" dirty="0"/>
              <a:t>Børnedeltid</a:t>
            </a:r>
          </a:p>
          <a:p>
            <a:r>
              <a:rPr lang="da-DK" dirty="0"/>
              <a:t>STOK 	Kun forældre. Min 3 og max 12 måneder</a:t>
            </a:r>
            <a:br>
              <a:rPr lang="da-DK" dirty="0"/>
            </a:br>
            <a:r>
              <a:rPr lang="da-DK" dirty="0"/>
              <a:t>VOK 	Både forældre og plejeforældre. Min 1 måned og intet max</a:t>
            </a:r>
            <a:br>
              <a:rPr lang="da-DK" dirty="0"/>
            </a:br>
            <a:endParaRPr lang="da-DK" dirty="0"/>
          </a:p>
          <a:p>
            <a:r>
              <a:rPr lang="da-DK" b="1" dirty="0"/>
              <a:t>Frihed ved børns sygdom og børns hospitalsindlæggelse</a:t>
            </a:r>
          </a:p>
          <a:p>
            <a:r>
              <a:rPr lang="da-DK" dirty="0"/>
              <a:t>STOK 	Op til 5 dage</a:t>
            </a:r>
          </a:p>
          <a:p>
            <a:r>
              <a:rPr lang="da-DK" dirty="0"/>
              <a:t>VOK 	op til to uger</a:t>
            </a:r>
            <a:br>
              <a:rPr lang="da-DK" dirty="0"/>
            </a:br>
            <a:endParaRPr lang="da-DK" dirty="0"/>
          </a:p>
          <a:p>
            <a:r>
              <a:rPr lang="da-DK" b="1" dirty="0"/>
              <a:t>Ferietillæg</a:t>
            </a:r>
          </a:p>
          <a:p>
            <a:r>
              <a:rPr lang="da-DK" dirty="0"/>
              <a:t>STOK 	3,25%</a:t>
            </a:r>
          </a:p>
          <a:p>
            <a:r>
              <a:rPr lang="da-DK" dirty="0"/>
              <a:t>VOK 	3,75%</a:t>
            </a:r>
          </a:p>
        </p:txBody>
      </p:sp>
    </p:spTree>
    <p:extLst>
      <p:ext uri="{BB962C8B-B14F-4D97-AF65-F5344CB8AC3E}">
        <p14:creationId xmlns:p14="http://schemas.microsoft.com/office/powerpoint/2010/main" val="44352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4540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32624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78095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62210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blå">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2801641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 + elemen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buFont typeface="Arial" panose="020B0604020202020204" pitchFamily="34" charset="0"/>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6" name="Tekstfelt 5">
            <a:extLst>
              <a:ext uri="{FF2B5EF4-FFF2-40B4-BE49-F238E27FC236}">
                <a16:creationId xmlns:a16="http://schemas.microsoft.com/office/drawing/2014/main" id="{5069E749-0D94-4B40-9493-5D2B9A91E77F}"/>
              </a:ext>
            </a:extLst>
          </p:cNvPr>
          <p:cNvSpPr txBox="1"/>
          <p:nvPr userDrawn="1"/>
        </p:nvSpPr>
        <p:spPr>
          <a:xfrm>
            <a:off x="-1397479" y="0"/>
            <a:ext cx="1274387" cy="2200602"/>
          </a:xfrm>
          <a:prstGeom prst="rect">
            <a:avLst/>
          </a:prstGeom>
          <a:noFill/>
        </p:spPr>
        <p:txBody>
          <a:bodyPr wrap="square" rtlCol="0">
            <a:spAutoFit/>
          </a:bodyPr>
          <a:lstStyle/>
          <a:p>
            <a:r>
              <a:rPr lang="da-DK" sz="900" b="0" dirty="0">
                <a:solidFill>
                  <a:schemeClr val="accent2"/>
                </a:solidFill>
              </a:rPr>
              <a:t>Logo, overskrift, tekstfelt og felt til valgfrit element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vises et større element – vælges layoutet ”Element u/tekst”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4D228619-7AD1-4B3C-8594-2DBB998BA5A4}"/>
              </a:ext>
            </a:extLst>
          </p:cNvPr>
          <p:cNvSpPr>
            <a:spLocks noGrp="1"/>
          </p:cNvSpPr>
          <p:nvPr>
            <p:ph sz="quarter" idx="11"/>
          </p:nvPr>
        </p:nvSpPr>
        <p:spPr>
          <a:xfrm>
            <a:off x="6364800" y="1980000"/>
            <a:ext cx="4744800" cy="423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33681094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lement u/teks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CDA9DB07-933E-4F50-854B-530ABB65A855}"/>
              </a:ext>
            </a:extLst>
          </p:cNvPr>
          <p:cNvSpPr txBox="1"/>
          <p:nvPr userDrawn="1"/>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382609D1-E96A-40F7-ADD6-628D5CD3030C}"/>
              </a:ext>
            </a:extLst>
          </p:cNvPr>
          <p:cNvSpPr>
            <a:spLocks noGrp="1"/>
          </p:cNvSpPr>
          <p:nvPr>
            <p:ph sz="quarter" idx="10"/>
          </p:nvPr>
        </p:nvSpPr>
        <p:spPr>
          <a:xfrm>
            <a:off x="1079499" y="1980000"/>
            <a:ext cx="10029600" cy="423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40242099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verskrift + video">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Pladsholder til medieklip 3">
            <a:extLst>
              <a:ext uri="{FF2B5EF4-FFF2-40B4-BE49-F238E27FC236}">
                <a16:creationId xmlns:a16="http://schemas.microsoft.com/office/drawing/2014/main" id="{4BE0A61E-C3E8-4AA6-A6F6-5EFBCE1D63E5}"/>
              </a:ext>
            </a:extLst>
          </p:cNvPr>
          <p:cNvSpPr>
            <a:spLocks noGrp="1"/>
          </p:cNvSpPr>
          <p:nvPr>
            <p:ph type="media" sz="quarter" idx="10"/>
          </p:nvPr>
        </p:nvSpPr>
        <p:spPr>
          <a:xfrm>
            <a:off x="1079500" y="1980000"/>
            <a:ext cx="7387200" cy="4230000"/>
          </a:xfrm>
        </p:spPr>
        <p:txBody>
          <a:bodyPr/>
          <a:lstStyle/>
          <a:p>
            <a:r>
              <a:rPr lang="en-US"/>
              <a:t>Click icon to add media</a:t>
            </a:r>
            <a:endParaRPr lang="da-DK"/>
          </a:p>
        </p:txBody>
      </p:sp>
      <p:sp>
        <p:nvSpPr>
          <p:cNvPr id="5" name="Tekstfelt 4">
            <a:extLst>
              <a:ext uri="{FF2B5EF4-FFF2-40B4-BE49-F238E27FC236}">
                <a16:creationId xmlns:a16="http://schemas.microsoft.com/office/drawing/2014/main" id="{1C880CEE-1C13-4651-AFF8-73834D3D9C8C}"/>
              </a:ext>
            </a:extLst>
          </p:cNvPr>
          <p:cNvSpPr txBox="1"/>
          <p:nvPr userDrawn="1"/>
        </p:nvSpPr>
        <p:spPr>
          <a:xfrm>
            <a:off x="-1397479" y="0"/>
            <a:ext cx="1274387" cy="1754326"/>
          </a:xfrm>
          <a:prstGeom prst="rect">
            <a:avLst/>
          </a:prstGeom>
          <a:noFill/>
        </p:spPr>
        <p:txBody>
          <a:bodyPr wrap="square" rtlCol="0">
            <a:spAutoFit/>
          </a:bodyPr>
          <a:lstStyle/>
          <a:p>
            <a:r>
              <a:rPr lang="da-DK" sz="900" b="0" dirty="0">
                <a:solidFill>
                  <a:schemeClr val="accent2"/>
                </a:solidFill>
              </a:rPr>
              <a:t>Logo, overskrift og videofelt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Den video du indsætter fylder pladsholderen.</a:t>
            </a:r>
          </a:p>
        </p:txBody>
      </p:sp>
    </p:spTree>
    <p:extLst>
      <p:ext uri="{BB962C8B-B14F-4D97-AF65-F5344CB8AC3E}">
        <p14:creationId xmlns:p14="http://schemas.microsoft.com/office/powerpoint/2010/main" val="103795146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ideo - fuldt slide">
    <p:bg>
      <p:bgRef idx="1001">
        <a:schemeClr val="bg1"/>
      </p:bgRef>
    </p:bg>
    <p:spTree>
      <p:nvGrpSpPr>
        <p:cNvPr id="1" name=""/>
        <p:cNvGrpSpPr/>
        <p:nvPr/>
      </p:nvGrpSpPr>
      <p:grpSpPr>
        <a:xfrm>
          <a:off x="0" y="0"/>
          <a:ext cx="0" cy="0"/>
          <a:chOff x="0" y="0"/>
          <a:chExt cx="0" cy="0"/>
        </a:xfrm>
      </p:grpSpPr>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Pladsholder til medieklip 3">
            <a:extLst>
              <a:ext uri="{FF2B5EF4-FFF2-40B4-BE49-F238E27FC236}">
                <a16:creationId xmlns:a16="http://schemas.microsoft.com/office/drawing/2014/main" id="{4BE0A61E-C3E8-4AA6-A6F6-5EFBCE1D63E5}"/>
              </a:ext>
            </a:extLst>
          </p:cNvPr>
          <p:cNvSpPr>
            <a:spLocks noGrp="1"/>
          </p:cNvSpPr>
          <p:nvPr>
            <p:ph type="media" sz="quarter" idx="10"/>
          </p:nvPr>
        </p:nvSpPr>
        <p:spPr>
          <a:xfrm>
            <a:off x="0" y="0"/>
            <a:ext cx="12189600" cy="6858000"/>
          </a:xfrm>
        </p:spPr>
        <p:txBody>
          <a:bodyPr/>
          <a:lstStyle/>
          <a:p>
            <a:r>
              <a:rPr lang="en-US"/>
              <a:t>Click icon to add media</a:t>
            </a:r>
            <a:endParaRPr lang="da-DK" dirty="0"/>
          </a:p>
        </p:txBody>
      </p:sp>
      <p:sp>
        <p:nvSpPr>
          <p:cNvPr id="6" name="Tekstfelt 5">
            <a:extLst>
              <a:ext uri="{FF2B5EF4-FFF2-40B4-BE49-F238E27FC236}">
                <a16:creationId xmlns:a16="http://schemas.microsoft.com/office/drawing/2014/main" id="{81E66E48-BC9F-4E17-A811-E690074C05B6}"/>
              </a:ext>
            </a:extLst>
          </p:cNvPr>
          <p:cNvSpPr txBox="1"/>
          <p:nvPr userDrawn="1"/>
        </p:nvSpPr>
        <p:spPr>
          <a:xfrm>
            <a:off x="-1397479" y="0"/>
            <a:ext cx="12743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Videoen fylder hele siden.</a:t>
            </a:r>
          </a:p>
        </p:txBody>
      </p:sp>
    </p:spTree>
    <p:extLst>
      <p:ext uri="{BB962C8B-B14F-4D97-AF65-F5344CB8AC3E}">
        <p14:creationId xmlns:p14="http://schemas.microsoft.com/office/powerpoint/2010/main" val="210014408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_id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rgbClr val="001965"/>
                </a:solidFill>
              </a:defRPr>
            </a:lvl1pPr>
          </a:lstStyle>
          <a:p>
            <a:r>
              <a:rPr lang="da-DK" dirty="0"/>
              <a:t>Overskrift i én eller to linjer</a:t>
            </a:r>
          </a:p>
        </p:txBody>
      </p:sp>
      <p:pic>
        <p:nvPicPr>
          <p:cNvPr id="6" name="Billede 5"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1BB5BAB5-4944-49F3-A4A2-4F7506833D86}"/>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1503863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_Vi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rgbClr val="001965"/>
                </a:solidFill>
              </a:defRPr>
            </a:lvl1pPr>
          </a:lstStyle>
          <a:p>
            <a:r>
              <a:rPr lang="da-DK" dirty="0"/>
              <a:t>Overskrift i én eller to linjer</a:t>
            </a:r>
          </a:p>
        </p:txBody>
      </p:sp>
      <p:pic>
        <p:nvPicPr>
          <p:cNvPr id="6" name="Billede 5" descr="Et billede, der indeholder monitor, skærm, mørk, tv&#10;&#10;Automatisk genereret beskrivelse">
            <a:extLst>
              <a:ext uri="{FF2B5EF4-FFF2-40B4-BE49-F238E27FC236}">
                <a16:creationId xmlns:a16="http://schemas.microsoft.com/office/drawing/2014/main" id="{081D9564-03BD-4183-91E0-48ADE41F364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4" name="Tekstfelt 3">
            <a:extLst>
              <a:ext uri="{FF2B5EF4-FFF2-40B4-BE49-F238E27FC236}">
                <a16:creationId xmlns:a16="http://schemas.microsoft.com/office/drawing/2014/main" id="{64D83623-5A7C-46FB-A9B9-08D3AF74262C}"/>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33859957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_F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1" y="2430000"/>
            <a:ext cx="9143999" cy="1800000"/>
          </a:xfrm>
        </p:spPr>
        <p:txBody>
          <a:bodyPr anchor="ctr" anchorCtr="1"/>
          <a:lstStyle>
            <a:lvl1pPr algn="ctr">
              <a:lnSpc>
                <a:spcPts val="5300"/>
              </a:lnSpc>
              <a:defRPr sz="5000">
                <a:solidFill>
                  <a:schemeClr val="bg1"/>
                </a:solidFill>
              </a:defRPr>
            </a:lvl1pPr>
          </a:lstStyle>
          <a:p>
            <a:r>
              <a:rPr lang="da-DK" dirty="0"/>
              <a:t>Overskrift i én eller to linjer</a:t>
            </a:r>
          </a:p>
        </p:txBody>
      </p:sp>
      <p:pic>
        <p:nvPicPr>
          <p:cNvPr id="6" name="Billede 5">
            <a:extLst>
              <a:ext uri="{FF2B5EF4-FFF2-40B4-BE49-F238E27FC236}">
                <a16:creationId xmlns:a16="http://schemas.microsoft.com/office/drawing/2014/main" id="{081D9564-03BD-4183-91E0-48ADE41F364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396000" y="360000"/>
            <a:ext cx="235459" cy="395999"/>
          </a:xfrm>
          <a:prstGeom prst="rect">
            <a:avLst/>
          </a:prstGeom>
        </p:spPr>
      </p:pic>
      <p:sp>
        <p:nvSpPr>
          <p:cNvPr id="4" name="Tekstfelt 3">
            <a:extLst>
              <a:ext uri="{FF2B5EF4-FFF2-40B4-BE49-F238E27FC236}">
                <a16:creationId xmlns:a16="http://schemas.microsoft.com/office/drawing/2014/main" id="{A1DDAB5D-50CA-4D81-90A9-C7F1B27AED3D}"/>
              </a:ext>
            </a:extLst>
          </p:cNvPr>
          <p:cNvSpPr txBox="1"/>
          <p:nvPr userDrawn="1"/>
        </p:nvSpPr>
        <p:spPr>
          <a:xfrm>
            <a:off x="-1415561" y="0"/>
            <a:ext cx="1230924" cy="646331"/>
          </a:xfrm>
          <a:prstGeom prst="rect">
            <a:avLst/>
          </a:prstGeom>
          <a:noFill/>
        </p:spPr>
        <p:txBody>
          <a:bodyPr wrap="square" rtlCol="0">
            <a:spAutoFit/>
          </a:bodyPr>
          <a:lstStyle/>
          <a:p>
            <a:r>
              <a:rPr lang="da-DK" sz="900" b="0" dirty="0">
                <a:solidFill>
                  <a:schemeClr val="accent2"/>
                </a:solidFill>
              </a:rPr>
              <a:t>Logo, baggrunds- grafik og overskrift har fast placering og skriftstørrelse. </a:t>
            </a:r>
          </a:p>
        </p:txBody>
      </p:sp>
    </p:spTree>
    <p:extLst>
      <p:ext uri="{BB962C8B-B14F-4D97-AF65-F5344CB8AC3E}">
        <p14:creationId xmlns:p14="http://schemas.microsoft.com/office/powerpoint/2010/main" val="1804289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_fuldside 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5300"/>
              </a:lnSpc>
              <a:defRPr sz="5000"/>
            </a:lvl1pPr>
          </a:lstStyle>
          <a:p>
            <a:r>
              <a:rPr lang="da-DK" dirty="0"/>
              <a:t>Overskrift i én eller to linjer</a:t>
            </a:r>
          </a:p>
        </p:txBody>
      </p:sp>
      <p:sp>
        <p:nvSpPr>
          <p:cNvPr id="17" name="Pladsholder til billede 16">
            <a:extLst>
              <a:ext uri="{FF2B5EF4-FFF2-40B4-BE49-F238E27FC236}">
                <a16:creationId xmlns:a16="http://schemas.microsoft.com/office/drawing/2014/main" id="{7B09BBE5-4447-4617-B001-8FABBEBC6130}"/>
              </a:ext>
            </a:extLst>
          </p:cNvPr>
          <p:cNvSpPr>
            <a:spLocks noGrp="1"/>
          </p:cNvSpPr>
          <p:nvPr>
            <p:ph type="pic" sz="quarter" idx="12" hasCustomPrompt="1"/>
          </p:nvPr>
        </p:nvSpPr>
        <p:spPr>
          <a:xfrm>
            <a:off x="0" y="0"/>
            <a:ext cx="12189600" cy="6858000"/>
          </a:xfrm>
        </p:spPr>
        <p:txBody>
          <a:bodyPr/>
          <a:lstStyle>
            <a:lvl1pPr marL="0" indent="0">
              <a:buFont typeface="Arial" panose="020B0604020202020204" pitchFamily="34" charset="0"/>
              <a:buNone/>
              <a:defRPr/>
            </a:lvl1pPr>
          </a:lstStyle>
          <a:p>
            <a:r>
              <a:rPr lang="da-DK" dirty="0"/>
              <a:t> </a:t>
            </a:r>
          </a:p>
        </p:txBody>
      </p:sp>
      <p:sp>
        <p:nvSpPr>
          <p:cNvPr id="13" name="Pladsholder til billede 12">
            <a:extLst>
              <a:ext uri="{FF2B5EF4-FFF2-40B4-BE49-F238E27FC236}">
                <a16:creationId xmlns:a16="http://schemas.microsoft.com/office/drawing/2014/main" id="{40B71F0E-9797-491E-A2D3-123CFCD1A7FE}"/>
              </a:ext>
            </a:extLst>
          </p:cNvPr>
          <p:cNvSpPr>
            <a:spLocks noGrp="1"/>
          </p:cNvSpPr>
          <p:nvPr>
            <p:ph type="pic" sz="quarter" idx="10" hasCustomPrompt="1"/>
          </p:nvPr>
        </p:nvSpPr>
        <p:spPr>
          <a:xfrm>
            <a:off x="396000" y="360000"/>
            <a:ext cx="234000" cy="396000"/>
          </a:xfrm>
          <a:blipFill dpi="0" rotWithShape="1">
            <a:blip r:embed="rId2" cstate="hq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7" name="Tekstfelt 6">
            <a:extLst>
              <a:ext uri="{FF2B5EF4-FFF2-40B4-BE49-F238E27FC236}">
                <a16:creationId xmlns:a16="http://schemas.microsoft.com/office/drawing/2014/main" id="{FBB51C28-DF2B-479A-B56E-8C7C7F9B0209}"/>
              </a:ext>
            </a:extLst>
          </p:cNvPr>
          <p:cNvSpPr txBox="1"/>
          <p:nvPr userDrawn="1"/>
        </p:nvSpPr>
        <p:spPr>
          <a:xfrm>
            <a:off x="-1468316" y="0"/>
            <a:ext cx="1283677" cy="30008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Tree>
    <p:extLst>
      <p:ext uri="{BB962C8B-B14F-4D97-AF65-F5344CB8AC3E}">
        <p14:creationId xmlns:p14="http://schemas.microsoft.com/office/powerpoint/2010/main" val="2588416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1980508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0" y="360000"/>
            <a:ext cx="1644193"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243532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solidFill>
                  <a:srgbClr val="001965"/>
                </a:solidFill>
              </a:defRPr>
            </a:lvl1pPr>
          </a:lstStyle>
          <a:p>
            <a:r>
              <a:rPr lang="da-DK" dirty="0"/>
              <a:t>Overskrift i én eller to linjer</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solidFill>
                  <a:srgbClr val="00196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pic>
        <p:nvPicPr>
          <p:cNvPr id="5" name="Billede 4">
            <a:extLst>
              <a:ext uri="{FF2B5EF4-FFF2-40B4-BE49-F238E27FC236}">
                <a16:creationId xmlns:a16="http://schemas.microsoft.com/office/drawing/2014/main" id="{FA02205D-50EE-40B2-AE8B-1B0723B7F59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96005" y="360000"/>
            <a:ext cx="1644182" cy="576000"/>
          </a:xfrm>
          <a:prstGeom prst="rect">
            <a:avLst/>
          </a:prstGeom>
        </p:spPr>
      </p:pic>
      <p:sp>
        <p:nvSpPr>
          <p:cNvPr id="9" name="Tekstfelt 8">
            <a:extLst>
              <a:ext uri="{FF2B5EF4-FFF2-40B4-BE49-F238E27FC236}">
                <a16:creationId xmlns:a16="http://schemas.microsoft.com/office/drawing/2014/main" id="{F48B27CF-E881-4DC6-AF41-2BD18179865E}"/>
              </a:ext>
            </a:extLst>
          </p:cNvPr>
          <p:cNvSpPr txBox="1"/>
          <p:nvPr userDrawn="1"/>
        </p:nvSpPr>
        <p:spPr>
          <a:xfrm>
            <a:off x="-1397479" y="0"/>
            <a:ext cx="1212841" cy="923330"/>
          </a:xfrm>
          <a:prstGeom prst="rect">
            <a:avLst/>
          </a:prstGeom>
          <a:noFill/>
        </p:spPr>
        <p:txBody>
          <a:bodyPr wrap="square" rtlCol="0">
            <a:spAutoFit/>
          </a:bodyPr>
          <a:lstStyle/>
          <a:p>
            <a:r>
              <a:rPr lang="da-DK" sz="900" b="0" dirty="0">
                <a:solidFill>
                  <a:schemeClr val="accent2"/>
                </a:solidFill>
              </a:rPr>
              <a:t>Logo, baggrundsfarve, overskrift og undertitel har fast placering og skriftstørrelse. </a:t>
            </a:r>
          </a:p>
        </p:txBody>
      </p:sp>
    </p:spTree>
    <p:extLst>
      <p:ext uri="{BB962C8B-B14F-4D97-AF65-F5344CB8AC3E}">
        <p14:creationId xmlns:p14="http://schemas.microsoft.com/office/powerpoint/2010/main" val="12956960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og indholdsobjek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7387200" cy="576000"/>
          </a:xfrm>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CDA9DB07-933E-4F50-854B-530ABB65A855}"/>
              </a:ext>
            </a:extLst>
          </p:cNvPr>
          <p:cNvSpPr txBox="1"/>
          <p:nvPr userDrawn="1"/>
        </p:nvSpPr>
        <p:spPr>
          <a:xfrm>
            <a:off x="-1397479" y="0"/>
            <a:ext cx="1397479" cy="2062103"/>
          </a:xfrm>
          <a:prstGeom prst="rect">
            <a:avLst/>
          </a:prstGeom>
          <a:noFill/>
        </p:spPr>
        <p:txBody>
          <a:bodyPr wrap="square" rtlCol="0">
            <a:spAutoFit/>
          </a:bodyPr>
          <a:lstStyle/>
          <a:p>
            <a:r>
              <a:rPr lang="da-DK" sz="900" b="0" dirty="0">
                <a:solidFill>
                  <a:schemeClr val="accent2"/>
                </a:solidFill>
              </a:rPr>
              <a:t>Logo, overskrift, tekstfelt og felt til diagram har fast størrelse og placering.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Skal der skrives tekst til elementet – vælges layoutet ”Tekst + element”</a:t>
            </a:r>
          </a:p>
          <a:p>
            <a:endParaRPr lang="da-DK" sz="1100" b="0" dirty="0">
              <a:solidFill>
                <a:schemeClr val="accent2"/>
              </a:solidFill>
            </a:endParaRPr>
          </a:p>
        </p:txBody>
      </p:sp>
      <p:sp>
        <p:nvSpPr>
          <p:cNvPr id="4" name="Pladsholder til indhold 3">
            <a:extLst>
              <a:ext uri="{FF2B5EF4-FFF2-40B4-BE49-F238E27FC236}">
                <a16:creationId xmlns:a16="http://schemas.microsoft.com/office/drawing/2014/main" id="{382609D1-E96A-40F7-ADD6-628D5CD3030C}"/>
              </a:ext>
            </a:extLst>
          </p:cNvPr>
          <p:cNvSpPr>
            <a:spLocks noGrp="1"/>
          </p:cNvSpPr>
          <p:nvPr>
            <p:ph sz="quarter" idx="10"/>
          </p:nvPr>
        </p:nvSpPr>
        <p:spPr>
          <a:xfrm>
            <a:off x="1079499" y="1980000"/>
            <a:ext cx="10029600" cy="423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25058797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p:cNvSpPr>
            <a:spLocks noGrp="1" noChangeArrowheads="1"/>
          </p:cNvSpPr>
          <p:nvPr>
            <p:ph type="dt" sz="half" idx="10"/>
          </p:nvPr>
        </p:nvSpPr>
        <p:spPr>
          <a:ln/>
        </p:spPr>
        <p:txBody>
          <a:bodyPr/>
          <a:lstStyle>
            <a:lvl1pPr>
              <a:defRPr/>
            </a:lvl1pPr>
          </a:lstStyle>
          <a:p>
            <a:pPr>
              <a:defRPr/>
            </a:pPr>
            <a:r>
              <a:rPr lang="da-DK"/>
              <a:t>DD / MM / 2006</a:t>
            </a:r>
          </a:p>
        </p:txBody>
      </p:sp>
      <p:sp>
        <p:nvSpPr>
          <p:cNvPr id="4" name="Rectangle 5"/>
          <p:cNvSpPr>
            <a:spLocks noGrp="1" noChangeArrowheads="1"/>
          </p:cNvSpPr>
          <p:nvPr>
            <p:ph type="ftr" sz="quarter" idx="11"/>
          </p:nvPr>
        </p:nvSpPr>
        <p:spPr>
          <a:ln/>
        </p:spPr>
        <p:txBody>
          <a:bodyPr/>
          <a:lstStyle>
            <a:lvl1pPr>
              <a:defRPr/>
            </a:lvl1pPr>
          </a:lstStyle>
          <a:p>
            <a:pPr>
              <a:defRPr/>
            </a:pPr>
            <a:r>
              <a:rPr lang="da-DK"/>
              <a:t>FOOTER / VERDANA 7/7 PT SAMME FOR SIDETAL OG DATO</a:t>
            </a:r>
          </a:p>
        </p:txBody>
      </p:sp>
      <p:sp>
        <p:nvSpPr>
          <p:cNvPr id="5" name="Rectangle 6"/>
          <p:cNvSpPr>
            <a:spLocks noGrp="1" noChangeArrowheads="1"/>
          </p:cNvSpPr>
          <p:nvPr>
            <p:ph type="sldNum" sz="quarter" idx="12"/>
          </p:nvPr>
        </p:nvSpPr>
        <p:spPr>
          <a:ln/>
        </p:spPr>
        <p:txBody>
          <a:bodyPr/>
          <a:lstStyle>
            <a:lvl1pPr>
              <a:defRPr/>
            </a:lvl1pPr>
          </a:lstStyle>
          <a:p>
            <a:pPr>
              <a:defRPr/>
            </a:pPr>
            <a:r>
              <a:rPr lang="da-DK"/>
              <a:t>SIDE </a:t>
            </a:r>
            <a:fld id="{AEE9BBBC-5125-456C-9690-9F33DFC7AB1A}" type="slidenum">
              <a:rPr lang="da-DK"/>
              <a:pPr>
                <a:defRPr/>
              </a:pPr>
              <a:t>‹#›</a:t>
            </a:fld>
            <a:endParaRPr lang="da-DK"/>
          </a:p>
        </p:txBody>
      </p:sp>
    </p:spTree>
    <p:extLst>
      <p:ext uri="{BB962C8B-B14F-4D97-AF65-F5344CB8AC3E}">
        <p14:creationId xmlns:p14="http://schemas.microsoft.com/office/powerpoint/2010/main" val="255812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r>
              <a:rPr lang="da-DK"/>
              <a:t>DD / MM / 2006</a:t>
            </a:r>
          </a:p>
        </p:txBody>
      </p:sp>
      <p:sp>
        <p:nvSpPr>
          <p:cNvPr id="6" name="Rectangle 5"/>
          <p:cNvSpPr>
            <a:spLocks noGrp="1" noChangeArrowheads="1"/>
          </p:cNvSpPr>
          <p:nvPr>
            <p:ph type="ftr" sz="quarter" idx="11"/>
          </p:nvPr>
        </p:nvSpPr>
        <p:spPr>
          <a:ln/>
        </p:spPr>
        <p:txBody>
          <a:bodyPr/>
          <a:lstStyle>
            <a:lvl1pPr>
              <a:defRPr/>
            </a:lvl1pPr>
          </a:lstStyle>
          <a:p>
            <a:pPr>
              <a:defRPr/>
            </a:pPr>
            <a:r>
              <a:rPr lang="da-DK"/>
              <a:t>FOOTER / VERDANA 7/7 PT SAMME FOR SIDETAL OG DATO</a:t>
            </a:r>
          </a:p>
        </p:txBody>
      </p:sp>
      <p:sp>
        <p:nvSpPr>
          <p:cNvPr id="7" name="Rectangle 6"/>
          <p:cNvSpPr>
            <a:spLocks noGrp="1" noChangeArrowheads="1"/>
          </p:cNvSpPr>
          <p:nvPr>
            <p:ph type="sldNum" sz="quarter" idx="12"/>
          </p:nvPr>
        </p:nvSpPr>
        <p:spPr>
          <a:ln/>
        </p:spPr>
        <p:txBody>
          <a:bodyPr/>
          <a:lstStyle>
            <a:lvl1pPr>
              <a:defRPr/>
            </a:lvl1pPr>
          </a:lstStyle>
          <a:p>
            <a:pPr>
              <a:defRPr/>
            </a:pPr>
            <a:r>
              <a:rPr lang="da-DK"/>
              <a:t>SIDE </a:t>
            </a:r>
            <a:fld id="{49AC179A-A7A2-487A-ADA5-642A903624E2}" type="slidenum">
              <a:rPr lang="da-DK"/>
              <a:pPr>
                <a:defRPr/>
              </a:pPr>
              <a:t>‹#›</a:t>
            </a:fld>
            <a:endParaRPr lang="da-DK"/>
          </a:p>
        </p:txBody>
      </p:sp>
    </p:spTree>
    <p:extLst>
      <p:ext uri="{BB962C8B-B14F-4D97-AF65-F5344CB8AC3E}">
        <p14:creationId xmlns:p14="http://schemas.microsoft.com/office/powerpoint/2010/main" val="3202865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r>
              <a:rPr lang="da-DK"/>
              <a:t>DD / MM / 2006</a:t>
            </a:r>
          </a:p>
        </p:txBody>
      </p:sp>
      <p:sp>
        <p:nvSpPr>
          <p:cNvPr id="8" name="Rectangle 5"/>
          <p:cNvSpPr>
            <a:spLocks noGrp="1" noChangeArrowheads="1"/>
          </p:cNvSpPr>
          <p:nvPr>
            <p:ph type="ftr" sz="quarter" idx="11"/>
          </p:nvPr>
        </p:nvSpPr>
        <p:spPr>
          <a:ln/>
        </p:spPr>
        <p:txBody>
          <a:bodyPr/>
          <a:lstStyle>
            <a:lvl1pPr>
              <a:defRPr/>
            </a:lvl1pPr>
          </a:lstStyle>
          <a:p>
            <a:pPr>
              <a:defRPr/>
            </a:pPr>
            <a:r>
              <a:rPr lang="da-DK"/>
              <a:t>FOOTER / VERDANA 7/7 PT SAMME FOR SIDETAL OG DATO</a:t>
            </a:r>
          </a:p>
        </p:txBody>
      </p:sp>
      <p:sp>
        <p:nvSpPr>
          <p:cNvPr id="9" name="Rectangle 6"/>
          <p:cNvSpPr>
            <a:spLocks noGrp="1" noChangeArrowheads="1"/>
          </p:cNvSpPr>
          <p:nvPr>
            <p:ph type="sldNum" sz="quarter" idx="12"/>
          </p:nvPr>
        </p:nvSpPr>
        <p:spPr>
          <a:ln/>
        </p:spPr>
        <p:txBody>
          <a:bodyPr/>
          <a:lstStyle>
            <a:lvl1pPr>
              <a:defRPr/>
            </a:lvl1pPr>
          </a:lstStyle>
          <a:p>
            <a:pPr>
              <a:defRPr/>
            </a:pPr>
            <a:r>
              <a:rPr lang="da-DK"/>
              <a:t>SIDE </a:t>
            </a:r>
            <a:fld id="{67E69366-DEE5-42D0-9D5C-F3976A111D8E}" type="slidenum">
              <a:rPr lang="da-DK"/>
              <a:pPr>
                <a:defRPr/>
              </a:pPr>
              <a:t>‹#›</a:t>
            </a:fld>
            <a:endParaRPr lang="da-DK"/>
          </a:p>
        </p:txBody>
      </p:sp>
    </p:spTree>
    <p:extLst>
      <p:ext uri="{BB962C8B-B14F-4D97-AF65-F5344CB8AC3E}">
        <p14:creationId xmlns:p14="http://schemas.microsoft.com/office/powerpoint/2010/main" val="318368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dside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F2C7F-5207-4DD4-9FC5-3735EB6A8389}"/>
              </a:ext>
            </a:extLst>
          </p:cNvPr>
          <p:cNvSpPr>
            <a:spLocks noGrp="1" noChangeAspect="1"/>
          </p:cNvSpPr>
          <p:nvPr>
            <p:ph type="ctrTitle" hasCustomPrompt="1"/>
          </p:nvPr>
        </p:nvSpPr>
        <p:spPr>
          <a:xfrm>
            <a:off x="1080000" y="2430000"/>
            <a:ext cx="10029600" cy="1974331"/>
          </a:xfrm>
        </p:spPr>
        <p:txBody>
          <a:bodyPr anchor="ctr" anchorCtr="1"/>
          <a:lstStyle>
            <a:lvl1pPr algn="ctr">
              <a:lnSpc>
                <a:spcPts val="6800"/>
              </a:lnSpc>
              <a:defRPr sz="6500"/>
            </a:lvl1pPr>
          </a:lstStyle>
          <a:p>
            <a:r>
              <a:rPr lang="da-DK" dirty="0"/>
              <a:t>Overskrift i én eller to linjer</a:t>
            </a:r>
          </a:p>
        </p:txBody>
      </p:sp>
      <p:sp>
        <p:nvSpPr>
          <p:cNvPr id="17" name="Pladsholder til billede 16">
            <a:extLst>
              <a:ext uri="{FF2B5EF4-FFF2-40B4-BE49-F238E27FC236}">
                <a16:creationId xmlns:a16="http://schemas.microsoft.com/office/drawing/2014/main" id="{7B09BBE5-4447-4617-B001-8FABBEBC6130}"/>
              </a:ext>
            </a:extLst>
          </p:cNvPr>
          <p:cNvSpPr>
            <a:spLocks noGrp="1"/>
          </p:cNvSpPr>
          <p:nvPr>
            <p:ph type="pic" sz="quarter" idx="12" hasCustomPrompt="1"/>
          </p:nvPr>
        </p:nvSpPr>
        <p:spPr>
          <a:xfrm>
            <a:off x="0" y="0"/>
            <a:ext cx="12192000" cy="6858000"/>
          </a:xfrm>
        </p:spPr>
        <p:txBody>
          <a:bodyPr/>
          <a:lstStyle>
            <a:lvl1pPr marL="0" indent="0">
              <a:buFont typeface="Arial" panose="020B0604020202020204" pitchFamily="34" charset="0"/>
              <a:buNone/>
              <a:defRPr/>
            </a:lvl1pPr>
          </a:lstStyle>
          <a:p>
            <a:r>
              <a:rPr lang="da-DK" dirty="0"/>
              <a:t> </a:t>
            </a:r>
          </a:p>
        </p:txBody>
      </p:sp>
      <p:sp>
        <p:nvSpPr>
          <p:cNvPr id="3" name="Undertitel 2">
            <a:extLst>
              <a:ext uri="{FF2B5EF4-FFF2-40B4-BE49-F238E27FC236}">
                <a16:creationId xmlns:a16="http://schemas.microsoft.com/office/drawing/2014/main" id="{E38D4223-0F1B-4E05-8C88-3A3C2027E55E}"/>
              </a:ext>
            </a:extLst>
          </p:cNvPr>
          <p:cNvSpPr>
            <a:spLocks noGrp="1" noChangeAspect="1"/>
          </p:cNvSpPr>
          <p:nvPr>
            <p:ph type="subTitle" idx="1"/>
          </p:nvPr>
        </p:nvSpPr>
        <p:spPr>
          <a:xfrm>
            <a:off x="1511523" y="6498000"/>
            <a:ext cx="9168954" cy="180492"/>
          </a:xfrm>
        </p:spPr>
        <p:txBody>
          <a:bodyPr anchor="b" anchorCtr="1">
            <a:noAutofit/>
          </a:bodyPr>
          <a:lstStyle>
            <a:lvl1pPr marL="0" indent="0" algn="ctr">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dirty="0"/>
          </a:p>
        </p:txBody>
      </p:sp>
      <p:sp>
        <p:nvSpPr>
          <p:cNvPr id="13" name="Pladsholder til billede 12">
            <a:extLst>
              <a:ext uri="{FF2B5EF4-FFF2-40B4-BE49-F238E27FC236}">
                <a16:creationId xmlns:a16="http://schemas.microsoft.com/office/drawing/2014/main" id="{40B71F0E-9797-491E-A2D3-123CFCD1A7FE}"/>
              </a:ext>
            </a:extLst>
          </p:cNvPr>
          <p:cNvSpPr>
            <a:spLocks noGrp="1"/>
          </p:cNvSpPr>
          <p:nvPr>
            <p:ph type="pic" sz="quarter" idx="10" hasCustomPrompt="1"/>
          </p:nvPr>
        </p:nvSpPr>
        <p:spPr>
          <a:xfrm>
            <a:off x="396000" y="360000"/>
            <a:ext cx="234000" cy="396000"/>
          </a:xfrm>
          <a:blipFill dpi="0" rotWithShape="1">
            <a:blip r:embed="rId2" cstate="hq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4" name="Tekstfelt 3">
            <a:extLst>
              <a:ext uri="{FF2B5EF4-FFF2-40B4-BE49-F238E27FC236}">
                <a16:creationId xmlns:a16="http://schemas.microsoft.com/office/drawing/2014/main" id="{8AD31EA2-3AC1-4073-BCB1-F59A20C5BD97}"/>
              </a:ext>
            </a:extLst>
          </p:cNvPr>
          <p:cNvSpPr txBox="1"/>
          <p:nvPr userDrawn="1"/>
        </p:nvSpPr>
        <p:spPr>
          <a:xfrm>
            <a:off x="-1468316" y="0"/>
            <a:ext cx="1283677" cy="3139321"/>
          </a:xfrm>
          <a:prstGeom prst="rect">
            <a:avLst/>
          </a:prstGeom>
          <a:noFill/>
        </p:spPr>
        <p:txBody>
          <a:bodyPr wrap="square" rtlCol="0">
            <a:spAutoFit/>
          </a:bodyPr>
          <a:lstStyle/>
          <a:p>
            <a:r>
              <a:rPr lang="da-DK" sz="900" b="0" dirty="0">
                <a:solidFill>
                  <a:schemeClr val="accent2"/>
                </a:solidFill>
              </a:rPr>
              <a:t>Indsæt fuldside billede ved klik på billede ikon midt på siden.</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Dernæst højreklik og vælg ”flyt bagest”.</a:t>
            </a:r>
          </a:p>
          <a:p>
            <a:endParaRPr lang="da-DK" sz="900" b="0" dirty="0">
              <a:solidFill>
                <a:schemeClr val="accent2"/>
              </a:solidFill>
            </a:endParaRPr>
          </a:p>
          <a:p>
            <a:r>
              <a:rPr lang="da-DK" sz="900" b="0" dirty="0">
                <a:solidFill>
                  <a:schemeClr val="accent2"/>
                </a:solidFill>
              </a:rPr>
              <a:t>Logo, undertitel og overskrift har fast placering og skriftstørrelse. Vælg derfor et foto, som egner sig til at have en overskrift i midten. </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Er der brug for at skifte logomærket (F’et) øverst på siden fordi billedet er for mørkt/lyst – se vejledning.</a:t>
            </a:r>
          </a:p>
        </p:txBody>
      </p:sp>
    </p:spTree>
    <p:extLst>
      <p:ext uri="{BB962C8B-B14F-4D97-AF65-F5344CB8AC3E}">
        <p14:creationId xmlns:p14="http://schemas.microsoft.com/office/powerpoint/2010/main" val="2730278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hasCustomPrompt="1"/>
          </p:nvPr>
        </p:nvSpPr>
        <p:spPr>
          <a:xfrm>
            <a:off x="1080000" y="1980000"/>
            <a:ext cx="7387200" cy="4230000"/>
          </a:xfrm>
        </p:spPr>
        <p:txBody>
          <a:bodyPr/>
          <a:lstStyle>
            <a:lvl1pPr marL="288000" indent="-288000">
              <a:lnSpc>
                <a:spcPts val="2700"/>
              </a:lnSpc>
              <a:spcBef>
                <a:spcPts val="0"/>
              </a:spcBef>
              <a:spcAft>
                <a:spcPts val="600"/>
              </a:spcAft>
              <a:defRPr sz="2400">
                <a:solidFill>
                  <a:srgbClr val="001965"/>
                </a:solidFill>
              </a:defRPr>
            </a:lvl1pPr>
            <a:lvl2pPr marL="0" indent="-288000">
              <a:lnSpc>
                <a:spcPts val="2700"/>
              </a:lnSpc>
              <a:spcBef>
                <a:spcPts val="600"/>
              </a:spcBef>
              <a:spcAft>
                <a:spcPts val="0"/>
              </a:spcAft>
              <a:defRPr lang="da-DK" sz="2400" kern="1200" dirty="0">
                <a:solidFill>
                  <a:srgbClr val="001965"/>
                </a:solidFill>
                <a:latin typeface="Arial" panose="020B0604020202020204" pitchFamily="34" charset="0"/>
                <a:ea typeface="+mn-ea"/>
                <a:cs typeface="Arial" panose="020B0604020202020204" pitchFamily="34" charset="0"/>
              </a:defRPr>
            </a:lvl2pPr>
            <a:lvl3pPr marL="0" indent="-288000">
              <a:lnSpc>
                <a:spcPts val="2700"/>
              </a:lnSpc>
              <a:spcBef>
                <a:spcPts val="600"/>
              </a:spcBef>
              <a:spcAft>
                <a:spcPts val="0"/>
              </a:spcAft>
              <a:defRPr sz="2400">
                <a:solidFill>
                  <a:srgbClr val="001965"/>
                </a:solidFill>
              </a:defRPr>
            </a:lvl3pPr>
            <a:lvl4pPr marL="0" indent="-288000">
              <a:lnSpc>
                <a:spcPts val="2700"/>
              </a:lnSpc>
              <a:spcBef>
                <a:spcPts val="600"/>
              </a:spcBef>
              <a:spcAft>
                <a:spcPts val="0"/>
              </a:spcAft>
              <a:defRPr sz="2400">
                <a:solidFill>
                  <a:srgbClr val="001965"/>
                </a:solidFill>
              </a:defRPr>
            </a:lvl4pPr>
            <a:lvl5pPr marL="0" indent="-288000">
              <a:lnSpc>
                <a:spcPts val="2700"/>
              </a:lnSpc>
              <a:spcBef>
                <a:spcPts val="600"/>
              </a:spcBef>
              <a:spcAft>
                <a:spcPts val="0"/>
              </a:spcAft>
              <a:defRPr sz="2400">
                <a:solidFill>
                  <a:srgbClr val="001965"/>
                </a:solidFill>
              </a:defRPr>
            </a:lvl5pPr>
          </a:lstStyle>
          <a:p>
            <a:pPr lvl="0"/>
            <a:r>
              <a:rPr lang="da-DK" dirty="0"/>
              <a:t>Bullet agenda</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Tekstfelt 4">
            <a:extLst>
              <a:ext uri="{FF2B5EF4-FFF2-40B4-BE49-F238E27FC236}">
                <a16:creationId xmlns:a16="http://schemas.microsoft.com/office/drawing/2014/main" id="{A20AA485-9A70-4707-A699-8AE8DEC27753}"/>
              </a:ext>
            </a:extLst>
          </p:cNvPr>
          <p:cNvSpPr txBox="1"/>
          <p:nvPr userDrawn="1"/>
        </p:nvSpPr>
        <p:spPr>
          <a:xfrm>
            <a:off x="-1397479" y="0"/>
            <a:ext cx="1274387" cy="1200329"/>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p:txBody>
      </p:sp>
    </p:spTree>
    <p:extLst>
      <p:ext uri="{BB962C8B-B14F-4D97-AF65-F5344CB8AC3E}">
        <p14:creationId xmlns:p14="http://schemas.microsoft.com/office/powerpoint/2010/main" val="6572582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kelt tekstboks">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7387200" cy="4230000"/>
          </a:xfrm>
        </p:spPr>
        <p:txBody>
          <a:bodyPr/>
          <a:lstStyle>
            <a:lvl1pPr marL="0" indent="0">
              <a:spcBef>
                <a:spcPts val="0"/>
              </a:spcBef>
              <a:buNone/>
              <a:defRPr b="0">
                <a:solidFill>
                  <a:srgbClr val="001965"/>
                </a:solidFill>
              </a:defRPr>
            </a:lvl1pPr>
            <a:lvl2pPr marL="0" indent="0">
              <a:spcBef>
                <a:spcPts val="0"/>
              </a:spcBef>
              <a:spcAft>
                <a:spcPts val="0"/>
              </a:spcAft>
              <a:buClr>
                <a:srgbClr val="001965"/>
              </a:buClr>
              <a:buFont typeface="Arial" panose="020B0604020202020204" pitchFamily="34" charset="0"/>
              <a:buNone/>
              <a:defRPr>
                <a:solidFill>
                  <a:srgbClr val="001965"/>
                </a:solidFill>
              </a:defRPr>
            </a:lvl2pPr>
            <a:lvl3pPr marL="288000" indent="0">
              <a:spcBef>
                <a:spcPts val="0"/>
              </a:spcBef>
              <a:spcAft>
                <a:spcPts val="0"/>
              </a:spcAft>
              <a:buClr>
                <a:srgbClr val="001965"/>
              </a:buClr>
              <a:buFont typeface="Arial" panose="020B0604020202020204" pitchFamily="34" charset="0"/>
              <a:buNone/>
              <a:defRPr>
                <a:solidFill>
                  <a:srgbClr val="001965"/>
                </a:solidFill>
              </a:defRPr>
            </a:lvl3pPr>
            <a:lvl4pPr marL="288000" indent="0">
              <a:spcBef>
                <a:spcPts val="0"/>
              </a:spcBef>
              <a:spcAft>
                <a:spcPts val="0"/>
              </a:spcAft>
              <a:buClr>
                <a:srgbClr val="001965"/>
              </a:buClr>
              <a:buFont typeface="+mj-lt"/>
              <a:buNone/>
              <a:defRPr>
                <a:solidFill>
                  <a:srgbClr val="001965"/>
                </a:solidFill>
              </a:defRPr>
            </a:lvl4pPr>
            <a:lvl5pPr marL="1206900" indent="-342900">
              <a:spcBef>
                <a:spcPts val="0"/>
              </a:spcBef>
              <a:spcAft>
                <a:spcPts val="0"/>
              </a:spcAft>
              <a:buClr>
                <a:srgbClr val="001965"/>
              </a:buClr>
              <a:buFont typeface="+mj-lt"/>
              <a:buAutoNum type="arabicPeriod"/>
              <a:defRPr>
                <a:solidFill>
                  <a:srgbClr val="001965"/>
                </a:solidFill>
              </a:defRPr>
            </a:lvl5pPr>
          </a:lstStyle>
          <a:p>
            <a:pPr lvl="0"/>
            <a:r>
              <a:rPr lang="en-US"/>
              <a:t>Edit Master text styles</a:t>
            </a:r>
          </a:p>
          <a:p>
            <a:pPr lvl="1"/>
            <a:r>
              <a:rPr lang="en-US"/>
              <a:t>Second level</a:t>
            </a:r>
          </a:p>
          <a:p>
            <a:pPr lvl="2"/>
            <a:r>
              <a:rPr lang="en-US"/>
              <a:t>Third level</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8" name="Tekstfelt 7">
            <a:extLst>
              <a:ext uri="{FF2B5EF4-FFF2-40B4-BE49-F238E27FC236}">
                <a16:creationId xmlns:a16="http://schemas.microsoft.com/office/drawing/2014/main" id="{BBE42AD3-DE01-4014-9182-3AB47EC9BDDF}"/>
              </a:ext>
            </a:extLst>
          </p:cNvPr>
          <p:cNvSpPr txBox="1"/>
          <p:nvPr userDrawn="1"/>
        </p:nvSpPr>
        <p:spPr>
          <a:xfrm>
            <a:off x="-1397479" y="0"/>
            <a:ext cx="1274387" cy="1646605"/>
          </a:xfrm>
          <a:prstGeom prst="rect">
            <a:avLst/>
          </a:prstGeom>
          <a:noFill/>
        </p:spPr>
        <p:txBody>
          <a:bodyPr wrap="square" rtlCol="0">
            <a:spAutoFit/>
          </a:bodyPr>
          <a:lstStyle/>
          <a:p>
            <a:r>
              <a:rPr lang="da-DK" sz="900" b="0" dirty="0">
                <a:solidFill>
                  <a:schemeClr val="accent2"/>
                </a:solidFill>
              </a:rPr>
              <a:t>Logo, overskrift og tekstfelt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r>
              <a:rPr lang="da-DK" sz="1100" b="0" dirty="0">
                <a:solidFill>
                  <a:schemeClr val="accent2"/>
                </a:solidFill>
              </a:rPr>
              <a:t>.</a:t>
            </a:r>
          </a:p>
        </p:txBody>
      </p:sp>
    </p:spTree>
    <p:extLst>
      <p:ext uri="{BB962C8B-B14F-4D97-AF65-F5344CB8AC3E}">
        <p14:creationId xmlns:p14="http://schemas.microsoft.com/office/powerpoint/2010/main" val="30485389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 tekstboks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Pladsholder til tekst 6">
            <a:extLst>
              <a:ext uri="{FF2B5EF4-FFF2-40B4-BE49-F238E27FC236}">
                <a16:creationId xmlns:a16="http://schemas.microsoft.com/office/drawing/2014/main" id="{85ED9B94-C586-4A54-84CD-E6A91625BDB2}"/>
              </a:ext>
            </a:extLst>
          </p:cNvPr>
          <p:cNvSpPr>
            <a:spLocks noGrp="1"/>
          </p:cNvSpPr>
          <p:nvPr>
            <p:ph type="body" sz="quarter" idx="11"/>
          </p:nvPr>
        </p:nvSpPr>
        <p:spPr>
          <a:xfrm>
            <a:off x="63648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sp>
        <p:nvSpPr>
          <p:cNvPr id="4" name="Pladsholder til tekst 3">
            <a:extLst>
              <a:ext uri="{FF2B5EF4-FFF2-40B4-BE49-F238E27FC236}">
                <a16:creationId xmlns:a16="http://schemas.microsoft.com/office/drawing/2014/main" id="{24560F55-B726-4962-8749-2BC8557B9425}"/>
              </a:ext>
            </a:extLst>
          </p:cNvPr>
          <p:cNvSpPr>
            <a:spLocks noGrp="1"/>
          </p:cNvSpPr>
          <p:nvPr>
            <p:ph type="body" sz="quarter" idx="12" hasCustomPrompt="1"/>
          </p:nvPr>
        </p:nvSpPr>
        <p:spPr>
          <a:xfrm>
            <a:off x="6364800" y="1079500"/>
            <a:ext cx="4744800" cy="576263"/>
          </a:xfrm>
        </p:spPr>
        <p:txBody>
          <a:bodyPr anchor="ctr" anchorCtr="0"/>
          <a:lstStyle>
            <a:lvl1pPr marL="0" indent="0">
              <a:lnSpc>
                <a:spcPts val="2700"/>
              </a:lnSpc>
              <a:spcBef>
                <a:spcPts val="0"/>
              </a:spcBef>
              <a:buNone/>
              <a:defRPr sz="2400" b="1">
                <a:solidFill>
                  <a:srgbClr val="001965"/>
                </a:solidFill>
              </a:defRPr>
            </a:lvl1pPr>
          </a:lstStyle>
          <a:p>
            <a:pPr lvl="0"/>
            <a:r>
              <a:rPr lang="da-DK" dirty="0"/>
              <a:t>Overskrift kan skrives i en eller flere linjer</a:t>
            </a:r>
          </a:p>
        </p:txBody>
      </p:sp>
      <p:sp>
        <p:nvSpPr>
          <p:cNvPr id="8" name="Tekstfelt 7">
            <a:extLst>
              <a:ext uri="{FF2B5EF4-FFF2-40B4-BE49-F238E27FC236}">
                <a16:creationId xmlns:a16="http://schemas.microsoft.com/office/drawing/2014/main" id="{E8D8E91B-8C45-4461-91EB-E934B25F3BA8}"/>
              </a:ext>
            </a:extLst>
          </p:cNvPr>
          <p:cNvSpPr txBox="1"/>
          <p:nvPr userDrawn="1"/>
        </p:nvSpPr>
        <p:spPr>
          <a:xfrm>
            <a:off x="-1397479" y="0"/>
            <a:ext cx="1274387" cy="1615827"/>
          </a:xfrm>
          <a:prstGeom prst="rect">
            <a:avLst/>
          </a:prstGeom>
          <a:noFill/>
        </p:spPr>
        <p:txBody>
          <a:bodyPr wrap="square" rtlCol="0">
            <a:spAutoFit/>
          </a:bodyPr>
          <a:lstStyle/>
          <a:p>
            <a:r>
              <a:rPr lang="da-DK" sz="900" b="0" dirty="0">
                <a:solidFill>
                  <a:schemeClr val="accent2"/>
                </a:solidFill>
              </a:rPr>
              <a:t>Logo, overskrifter og tekstfelter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p:txBody>
      </p:sp>
    </p:spTree>
    <p:extLst>
      <p:ext uri="{BB962C8B-B14F-4D97-AF65-F5344CB8AC3E}">
        <p14:creationId xmlns:p14="http://schemas.microsoft.com/office/powerpoint/2010/main" val="333156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boks + foto (højr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10800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1080000" y="1980000"/>
            <a:ext cx="4744800" cy="4230000"/>
          </a:xfrm>
        </p:spPr>
        <p:txBody>
          <a:bodyPr/>
          <a:lstStyle>
            <a:lvl1pPr marL="0" indent="0">
              <a:spcBef>
                <a:spcPts val="0"/>
              </a:spcBef>
              <a:buFont typeface="Arial" panose="020B0604020202020204" pitchFamily="34" charset="0"/>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6" name="Pladsholder til billede 5">
            <a:extLst>
              <a:ext uri="{FF2B5EF4-FFF2-40B4-BE49-F238E27FC236}">
                <a16:creationId xmlns:a16="http://schemas.microsoft.com/office/drawing/2014/main" id="{9EE20644-E995-463C-8301-109E10D8710C}"/>
              </a:ext>
            </a:extLst>
          </p:cNvPr>
          <p:cNvSpPr>
            <a:spLocks noGrp="1"/>
          </p:cNvSpPr>
          <p:nvPr>
            <p:ph type="pic" sz="quarter" idx="11"/>
          </p:nvPr>
        </p:nvSpPr>
        <p:spPr>
          <a:xfrm>
            <a:off x="6364800" y="0"/>
            <a:ext cx="5824800" cy="6858000"/>
          </a:xfrm>
        </p:spPr>
        <p:txBody>
          <a:bodyPr wrap="square" anchor="ctr" anchorCtr="1"/>
          <a:lstStyle/>
          <a:p>
            <a:r>
              <a:rPr lang="en-US"/>
              <a:t>Click icon to add picture</a:t>
            </a:r>
            <a:endParaRPr lang="da-DK"/>
          </a:p>
        </p:txBody>
      </p:sp>
      <p:sp>
        <p:nvSpPr>
          <p:cNvPr id="8" name="Tekstfelt 7">
            <a:extLst>
              <a:ext uri="{FF2B5EF4-FFF2-40B4-BE49-F238E27FC236}">
                <a16:creationId xmlns:a16="http://schemas.microsoft.com/office/drawing/2014/main" id="{FB761568-09A5-4C0D-A9C6-F764CF7AEF7E}"/>
              </a:ext>
            </a:extLst>
          </p:cNvPr>
          <p:cNvSpPr txBox="1"/>
          <p:nvPr userDrawn="1"/>
        </p:nvSpPr>
        <p:spPr>
          <a:xfrm>
            <a:off x="-1397479" y="0"/>
            <a:ext cx="1274387" cy="3000821"/>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 se vejledning.</a:t>
            </a:r>
          </a:p>
        </p:txBody>
      </p:sp>
    </p:spTree>
    <p:extLst>
      <p:ext uri="{BB962C8B-B14F-4D97-AF65-F5344CB8AC3E}">
        <p14:creationId xmlns:p14="http://schemas.microsoft.com/office/powerpoint/2010/main" val="187272363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kstboks + foto (venstr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a:xfrm>
            <a:off x="6364800" y="1080000"/>
            <a:ext cx="4744800" cy="576000"/>
          </a:xfrm>
        </p:spPr>
        <p:txBody>
          <a:bodyPr/>
          <a:lstStyle>
            <a:lvl1pPr>
              <a:defRPr>
                <a:solidFill>
                  <a:srgbClr val="001965"/>
                </a:solidFill>
              </a:defRPr>
            </a:lvl1pPr>
          </a:lstStyle>
          <a:p>
            <a:r>
              <a:rPr lang="da-DK" dirty="0"/>
              <a:t>Overskrift kan skrives i en eller flere linjer</a:t>
            </a:r>
          </a:p>
        </p:txBody>
      </p:sp>
      <p:sp>
        <p:nvSpPr>
          <p:cNvPr id="7" name="Pladsholder til tekst 6">
            <a:extLst>
              <a:ext uri="{FF2B5EF4-FFF2-40B4-BE49-F238E27FC236}">
                <a16:creationId xmlns:a16="http://schemas.microsoft.com/office/drawing/2014/main" id="{F21A953B-B315-4906-9921-E82BFDFEB5E5}"/>
              </a:ext>
            </a:extLst>
          </p:cNvPr>
          <p:cNvSpPr>
            <a:spLocks noGrp="1"/>
          </p:cNvSpPr>
          <p:nvPr>
            <p:ph type="body" sz="quarter" idx="10"/>
          </p:nvPr>
        </p:nvSpPr>
        <p:spPr>
          <a:xfrm>
            <a:off x="6364800" y="1980000"/>
            <a:ext cx="4744800" cy="4230000"/>
          </a:xfrm>
        </p:spPr>
        <p:txBody>
          <a:bodyPr/>
          <a:lstStyle>
            <a:lvl1pPr marL="0" indent="0">
              <a:spcBef>
                <a:spcPts val="0"/>
              </a:spcBef>
              <a:spcAft>
                <a:spcPts val="0"/>
              </a:spcAft>
              <a:buNone/>
              <a:defRPr>
                <a:solidFill>
                  <a:srgbClr val="001965"/>
                </a:solidFill>
              </a:defRPr>
            </a:lvl1pPr>
            <a:lvl2pPr marL="288000" indent="-288000">
              <a:spcBef>
                <a:spcPts val="0"/>
              </a:spcBef>
              <a:spcAft>
                <a:spcPts val="0"/>
              </a:spcAft>
              <a:defRPr>
                <a:solidFill>
                  <a:srgbClr val="001965"/>
                </a:solidFill>
              </a:defRPr>
            </a:lvl2pPr>
            <a:lvl3pPr marL="576000" indent="-288000">
              <a:spcBef>
                <a:spcPts val="0"/>
              </a:spcBef>
              <a:spcAft>
                <a:spcPts val="0"/>
              </a:spcAft>
              <a:defRPr>
                <a:solidFill>
                  <a:srgbClr val="001965"/>
                </a:solidFill>
              </a:defRPr>
            </a:lvl3pPr>
            <a:lvl4pPr marL="864000" indent="-288000">
              <a:spcBef>
                <a:spcPts val="0"/>
              </a:spcBef>
              <a:spcAft>
                <a:spcPts val="0"/>
              </a:spcAft>
              <a:defRPr>
                <a:solidFill>
                  <a:srgbClr val="001965"/>
                </a:solidFill>
              </a:defRPr>
            </a:lvl4pPr>
            <a:lvl5pPr marL="1152000" indent="-288000">
              <a:spcBef>
                <a:spcPts val="0"/>
              </a:spcBef>
              <a:spcAft>
                <a:spcPts val="0"/>
              </a:spcAft>
              <a:defRPr>
                <a:solidFill>
                  <a:srgbClr val="001965"/>
                </a:solidFill>
              </a:defRPr>
            </a:lvl5pPr>
          </a:lstStyle>
          <a:p>
            <a:pPr lvl="0"/>
            <a:r>
              <a:rPr lang="en-US"/>
              <a:t>Edit Master text styles</a:t>
            </a:r>
          </a:p>
          <a:p>
            <a:pPr lvl="1"/>
            <a:r>
              <a:rPr lang="en-US"/>
              <a:t>Second level</a:t>
            </a:r>
          </a:p>
        </p:txBody>
      </p:sp>
      <p:sp>
        <p:nvSpPr>
          <p:cNvPr id="8" name="Pladsholder til billede 12">
            <a:extLst>
              <a:ext uri="{FF2B5EF4-FFF2-40B4-BE49-F238E27FC236}">
                <a16:creationId xmlns:a16="http://schemas.microsoft.com/office/drawing/2014/main" id="{DC6E646A-9543-4F7E-AF44-A8D87577A9E8}"/>
              </a:ext>
            </a:extLst>
          </p:cNvPr>
          <p:cNvSpPr>
            <a:spLocks noGrp="1"/>
          </p:cNvSpPr>
          <p:nvPr>
            <p:ph type="pic" sz="quarter" idx="11" hasCustomPrompt="1"/>
          </p:nvPr>
        </p:nvSpPr>
        <p:spPr>
          <a:xfrm>
            <a:off x="396000" y="360000"/>
            <a:ext cx="234000" cy="396000"/>
          </a:xfrm>
          <a:blipFill dpi="0" rotWithShape="1">
            <a:blip r:embed="rId2" cstate="hq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da-DK" dirty="0"/>
              <a:t> </a:t>
            </a:r>
          </a:p>
        </p:txBody>
      </p:sp>
      <p:sp>
        <p:nvSpPr>
          <p:cNvPr id="10" name="Pladsholder til billede 9">
            <a:extLst>
              <a:ext uri="{FF2B5EF4-FFF2-40B4-BE49-F238E27FC236}">
                <a16:creationId xmlns:a16="http://schemas.microsoft.com/office/drawing/2014/main" id="{0A5C0050-A6D5-4102-9FD7-586FBC2F6608}"/>
              </a:ext>
            </a:extLst>
          </p:cNvPr>
          <p:cNvSpPr>
            <a:spLocks noGrp="1"/>
          </p:cNvSpPr>
          <p:nvPr>
            <p:ph type="pic" sz="quarter" idx="12"/>
          </p:nvPr>
        </p:nvSpPr>
        <p:spPr>
          <a:xfrm>
            <a:off x="0" y="0"/>
            <a:ext cx="5824800" cy="6858000"/>
          </a:xfrm>
        </p:spPr>
        <p:txBody>
          <a:bodyPr/>
          <a:lstStyle/>
          <a:p>
            <a:r>
              <a:rPr lang="en-US"/>
              <a:t>Click icon to add picture</a:t>
            </a:r>
            <a:endParaRPr lang="da-DK" dirty="0"/>
          </a:p>
        </p:txBody>
      </p:sp>
      <p:sp>
        <p:nvSpPr>
          <p:cNvPr id="6" name="Tekstfelt 5">
            <a:extLst>
              <a:ext uri="{FF2B5EF4-FFF2-40B4-BE49-F238E27FC236}">
                <a16:creationId xmlns:a16="http://schemas.microsoft.com/office/drawing/2014/main" id="{9D8CF036-B972-426E-83D4-FB0543EFD245}"/>
              </a:ext>
            </a:extLst>
          </p:cNvPr>
          <p:cNvSpPr txBox="1"/>
          <p:nvPr userDrawn="1"/>
        </p:nvSpPr>
        <p:spPr>
          <a:xfrm>
            <a:off x="-1397479" y="0"/>
            <a:ext cx="1274387" cy="3416320"/>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r>
              <a:rPr lang="da-DK" sz="900" b="0" dirty="0">
                <a:solidFill>
                  <a:schemeClr val="accent2"/>
                </a:solidFill>
              </a:rPr>
              <a:t>Evt. mellemrubrik skrives med fed.</a:t>
            </a:r>
          </a:p>
          <a:p>
            <a:endParaRPr lang="da-DK" sz="900" b="0" dirty="0">
              <a:solidFill>
                <a:schemeClr val="accent2"/>
              </a:solidFill>
            </a:endParaRPr>
          </a:p>
          <a:p>
            <a:r>
              <a:rPr lang="da-DK" sz="900" b="0" dirty="0">
                <a:solidFill>
                  <a:schemeClr val="accent2"/>
                </a:solidFill>
              </a:rPr>
              <a:t>For bedste resultat vælges et foto der svarer til størrelsen af pladsholderen.</a:t>
            </a:r>
          </a:p>
          <a:p>
            <a:endParaRPr lang="da-DK" sz="900" b="0" dirty="0">
              <a:solidFill>
                <a:schemeClr val="accent2"/>
              </a:solidFill>
            </a:endParaRPr>
          </a:p>
          <a:p>
            <a:r>
              <a:rPr lang="da-DK" sz="900" b="0" dirty="0">
                <a:solidFill>
                  <a:schemeClr val="accent2"/>
                </a:solidFill>
              </a:rPr>
              <a:t>Ønsker du at justere placeringen/beskære billedet eller skifte logoet pga. billedet enten er for mørkt/lyst – se vejledning.</a:t>
            </a:r>
          </a:p>
        </p:txBody>
      </p:sp>
    </p:spTree>
    <p:extLst>
      <p:ext uri="{BB962C8B-B14F-4D97-AF65-F5344CB8AC3E}">
        <p14:creationId xmlns:p14="http://schemas.microsoft.com/office/powerpoint/2010/main" val="10359989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verskrift + foto">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0E6E7-BAD2-4A81-AA86-5C22DCA6CCF1}"/>
              </a:ext>
            </a:extLst>
          </p:cNvPr>
          <p:cNvSpPr>
            <a:spLocks noGrp="1"/>
          </p:cNvSpPr>
          <p:nvPr>
            <p:ph type="title" hasCustomPrompt="1"/>
          </p:nvPr>
        </p:nvSpPr>
        <p:spPr/>
        <p:txBody>
          <a:bodyPr/>
          <a:lstStyle>
            <a:lvl1pPr>
              <a:defRPr>
                <a:solidFill>
                  <a:srgbClr val="001965"/>
                </a:solidFill>
              </a:defRPr>
            </a:lvl1pPr>
          </a:lstStyle>
          <a:p>
            <a:r>
              <a:rPr lang="da-DK" dirty="0"/>
              <a:t>Overskrift kan skrives i en eller flere linjer</a:t>
            </a:r>
          </a:p>
        </p:txBody>
      </p:sp>
      <p:pic>
        <p:nvPicPr>
          <p:cNvPr id="9" name="Billede 8" descr="Et billede, der indeholder monitor, skærm, mørk, tv&#10;&#10;Automatisk genereret beskrivelse">
            <a:extLst>
              <a:ext uri="{FF2B5EF4-FFF2-40B4-BE49-F238E27FC236}">
                <a16:creationId xmlns:a16="http://schemas.microsoft.com/office/drawing/2014/main" id="{B20CAC30-F57A-4E4B-A0B3-145437ABD6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6000" y="360000"/>
            <a:ext cx="235459" cy="396000"/>
          </a:xfrm>
          <a:prstGeom prst="rect">
            <a:avLst/>
          </a:prstGeom>
        </p:spPr>
      </p:pic>
      <p:sp>
        <p:nvSpPr>
          <p:cNvPr id="5" name="Pladsholder til billede 4">
            <a:extLst>
              <a:ext uri="{FF2B5EF4-FFF2-40B4-BE49-F238E27FC236}">
                <a16:creationId xmlns:a16="http://schemas.microsoft.com/office/drawing/2014/main" id="{CD3C8055-829C-4584-943A-A55C70EAED80}"/>
              </a:ext>
            </a:extLst>
          </p:cNvPr>
          <p:cNvSpPr>
            <a:spLocks noGrp="1"/>
          </p:cNvSpPr>
          <p:nvPr>
            <p:ph type="pic" sz="quarter" idx="10"/>
          </p:nvPr>
        </p:nvSpPr>
        <p:spPr>
          <a:xfrm>
            <a:off x="1080000" y="1980000"/>
            <a:ext cx="7387200" cy="4230000"/>
          </a:xfrm>
        </p:spPr>
        <p:txBody>
          <a:bodyPr/>
          <a:lstStyle/>
          <a:p>
            <a:r>
              <a:rPr lang="en-US"/>
              <a:t>Click icon to add picture</a:t>
            </a:r>
            <a:endParaRPr lang="da-DK" dirty="0"/>
          </a:p>
        </p:txBody>
      </p:sp>
      <p:sp>
        <p:nvSpPr>
          <p:cNvPr id="6" name="Tekstfelt 5">
            <a:extLst>
              <a:ext uri="{FF2B5EF4-FFF2-40B4-BE49-F238E27FC236}">
                <a16:creationId xmlns:a16="http://schemas.microsoft.com/office/drawing/2014/main" id="{80D5D9D2-A4FE-4F3D-9BF2-61CF75A4B27E}"/>
              </a:ext>
            </a:extLst>
          </p:cNvPr>
          <p:cNvSpPr txBox="1"/>
          <p:nvPr userDrawn="1"/>
        </p:nvSpPr>
        <p:spPr>
          <a:xfrm>
            <a:off x="-1397479" y="0"/>
            <a:ext cx="1274387" cy="2308324"/>
          </a:xfrm>
          <a:prstGeom prst="rect">
            <a:avLst/>
          </a:prstGeom>
          <a:noFill/>
        </p:spPr>
        <p:txBody>
          <a:bodyPr wrap="square" rtlCol="0">
            <a:spAutoFit/>
          </a:bodyPr>
          <a:lstStyle/>
          <a:p>
            <a:r>
              <a:rPr lang="da-DK" sz="900" b="0" dirty="0">
                <a:solidFill>
                  <a:schemeClr val="accent2"/>
                </a:solidFill>
              </a:rPr>
              <a:t>Logo, overskrift, tekstfelt og billedfelt har fast størrelse og placering. </a:t>
            </a:r>
          </a:p>
          <a:p>
            <a:endParaRPr lang="da-DK" sz="900" b="0" dirty="0">
              <a:solidFill>
                <a:schemeClr val="accent2"/>
              </a:solidFill>
            </a:endParaRPr>
          </a:p>
          <a:p>
            <a:r>
              <a:rPr lang="da-DK" sz="900" b="0" dirty="0">
                <a:solidFill>
                  <a:schemeClr val="accent2"/>
                </a:solidFill>
              </a:rPr>
              <a:t>Samme gælder fontstørrelse og skrifttype.</a:t>
            </a:r>
          </a:p>
          <a:p>
            <a:endParaRPr lang="da-DK" sz="900" b="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dirty="0">
                <a:solidFill>
                  <a:schemeClr val="accent2"/>
                </a:solidFill>
              </a:rPr>
              <a:t>Billedet du indsætter fylder pladsholderen.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p>
            <a:r>
              <a:rPr lang="da-DK" sz="900" b="0" dirty="0">
                <a:solidFill>
                  <a:schemeClr val="accent2"/>
                </a:solidFill>
              </a:rPr>
              <a:t>Ønsker du at justere placeringen/beskære billedet – se vejledning.</a:t>
            </a:r>
          </a:p>
        </p:txBody>
      </p:sp>
    </p:spTree>
    <p:extLst>
      <p:ext uri="{BB962C8B-B14F-4D97-AF65-F5344CB8AC3E}">
        <p14:creationId xmlns:p14="http://schemas.microsoft.com/office/powerpoint/2010/main" val="824885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965"/>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9444868-DE70-478E-99ED-5A3C084B2E12}"/>
              </a:ext>
            </a:extLst>
          </p:cNvPr>
          <p:cNvSpPr>
            <a:spLocks noGrp="1"/>
          </p:cNvSpPr>
          <p:nvPr>
            <p:ph type="title"/>
          </p:nvPr>
        </p:nvSpPr>
        <p:spPr>
          <a:xfrm>
            <a:off x="1080000" y="1080000"/>
            <a:ext cx="7387200" cy="576000"/>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E820265C-182A-4334-A34A-A781374D953E}"/>
              </a:ext>
            </a:extLst>
          </p:cNvPr>
          <p:cNvSpPr>
            <a:spLocks noGrp="1"/>
          </p:cNvSpPr>
          <p:nvPr>
            <p:ph type="body" idx="1"/>
          </p:nvPr>
        </p:nvSpPr>
        <p:spPr>
          <a:xfrm>
            <a:off x="1080000" y="1980000"/>
            <a:ext cx="7387200" cy="4230000"/>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008224316"/>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62" r:id="rId3"/>
    <p:sldLayoutId id="2147483664" r:id="rId4"/>
    <p:sldLayoutId id="2147483661" r:id="rId5"/>
    <p:sldLayoutId id="2147483663" r:id="rId6"/>
    <p:sldLayoutId id="2147483666" r:id="rId7"/>
    <p:sldLayoutId id="2147483667" r:id="rId8"/>
    <p:sldLayoutId id="2147483681" r:id="rId9"/>
    <p:sldLayoutId id="2147483672" r:id="rId10"/>
    <p:sldLayoutId id="2147483674" r:id="rId11"/>
    <p:sldLayoutId id="2147483677" r:id="rId12"/>
    <p:sldLayoutId id="2147483678" r:id="rId13"/>
    <p:sldLayoutId id="2147483668" r:id="rId14"/>
    <p:sldLayoutId id="2147483669" r:id="rId15"/>
    <p:sldLayoutId id="2147483670" r:id="rId16"/>
    <p:sldLayoutId id="2147483671" r:id="rId17"/>
    <p:sldLayoutId id="2147483682" r:id="rId18"/>
    <p:sldLayoutId id="2147483683" r:id="rId19"/>
    <p:sldLayoutId id="2147483684" r:id="rId20"/>
    <p:sldLayoutId id="2147483688" r:id="rId21"/>
    <p:sldLayoutId id="2147483689" r:id="rId22"/>
    <p:sldLayoutId id="2147483690" r:id="rId23"/>
  </p:sldLayoutIdLst>
  <p:txStyles>
    <p:titleStyle>
      <a:lvl1pPr algn="l" defTabSz="914400" rtl="0" eaLnBrk="1" latinLnBrk="0" hangingPunct="1">
        <a:lnSpc>
          <a:spcPts val="2700"/>
        </a:lnSpc>
        <a:spcBef>
          <a:spcPct val="0"/>
        </a:spcBef>
        <a:buNone/>
        <a:defRPr sz="2400" b="1" i="0" kern="1200" baseline="0">
          <a:solidFill>
            <a:schemeClr val="bg1"/>
          </a:solidFill>
          <a:latin typeface="Arial" panose="020B0604020202020204" pitchFamily="34" charset="0"/>
          <a:ea typeface="+mj-ea"/>
          <a:cs typeface="+mj-cs"/>
        </a:defRPr>
      </a:lvl1pPr>
    </p:titleStyle>
    <p:bodyStyle>
      <a:lvl1pPr marL="288000" indent="-288000" algn="l" defTabSz="914400" rtl="0" eaLnBrk="1" latinLnBrk="0" hangingPunct="1">
        <a:lnSpc>
          <a:spcPts val="2000"/>
        </a:lnSpc>
        <a:spcBef>
          <a:spcPts val="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ts val="2000"/>
        </a:lnSpc>
        <a:spcBef>
          <a:spcPts val="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ts val="2000"/>
        </a:lnSpc>
        <a:spcBef>
          <a:spcPts val="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152000" indent="-288000" algn="l" defTabSz="914400" rtl="0" eaLnBrk="1" latinLnBrk="0" hangingPunct="1">
        <a:lnSpc>
          <a:spcPts val="2000"/>
        </a:lnSpc>
        <a:spcBef>
          <a:spcPts val="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1440000" indent="-288000" algn="l" defTabSz="914400" rtl="0" eaLnBrk="1" latinLnBrk="0" hangingPunct="1">
        <a:lnSpc>
          <a:spcPts val="2000"/>
        </a:lnSpc>
        <a:spcBef>
          <a:spcPts val="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inansforbundet.dk/dk/arbejdsliv-og-udvikling/overvejer-du-et-karriere-eller-jobskifte/"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finansforbundet.dk/dk/medlemsfordele/#forsikringer-og-andre-kontante-fordel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finanssektorensferiefond.bookhus.dk/account/login?ReturnUrl=%2f" TargetMode="External"/><Relationship Id="rId4" Type="http://schemas.openxmlformats.org/officeDocument/2006/relationships/hyperlink" Target="https://finansforbundetidanskebank.bookhus.d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finansforbundet.dk/dk/bliv-medle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inansforbundet.dk/dk/for-tillidsvalgte/hvervemateriale"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finansforbundet.dk/dk/kredse/finansforbundet-i-danske-ban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finansforbundet.dk/dk/arrangementer-og-kurser" TargetMode="External"/><Relationship Id="rId4" Type="http://schemas.openxmlformats.org/officeDocument/2006/relationships/hyperlink" Target="https://finansforbundet.dk/dk/arbejdsliv-og-udvikling/netvaer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inansforbundet.dk/dk/arbejdsliv-og-udvikling/overvejer-du-et-karriere-eller-jobskifte/"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finansforbundet.dk/dk/medlemsfordele/#forsikringer-og-andre-kontante-fordele"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https://finanssektorensferiefond.bookhus.dk/account/login?ReturnUrl=%2f" TargetMode="External"/><Relationship Id="rId4" Type="http://schemas.openxmlformats.org/officeDocument/2006/relationships/hyperlink" Target="https://finansforbundetidanskebank.bookhus.d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finansforbundet.dk/dk/bliv-medlem"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hyperlink" Target="https://finansforbundet.dk/dk/for-tillidsvalgte/hvervematerial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finansforbundet.dk/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inansforbundet.dk/dk/kredse/finansforbundet-i-danske-ban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finansforbundet.dk/dk/arrangementer-og-kurser" TargetMode="External"/><Relationship Id="rId4" Type="http://schemas.openxmlformats.org/officeDocument/2006/relationships/hyperlink" Target="https://finansforbundet.dk/dk/arbejdsliv-og-udvikling/netvae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653BA-B667-4080-862F-35DE6FD55EB2}"/>
              </a:ext>
            </a:extLst>
          </p:cNvPr>
          <p:cNvSpPr>
            <a:spLocks noGrp="1"/>
          </p:cNvSpPr>
          <p:nvPr>
            <p:ph type="ctrTitle"/>
          </p:nvPr>
        </p:nvSpPr>
        <p:spPr>
          <a:xfrm>
            <a:off x="881341" y="3392045"/>
            <a:ext cx="10029600" cy="1974331"/>
          </a:xfrm>
        </p:spPr>
        <p:txBody>
          <a:bodyPr/>
          <a:lstStyle/>
          <a:p>
            <a:r>
              <a:rPr lang="da-DK" dirty="0"/>
              <a:t>Værdi af medlemskab</a:t>
            </a:r>
            <a:br>
              <a:rPr lang="da-DK" dirty="0"/>
            </a:br>
            <a:br>
              <a:rPr lang="da-DK" dirty="0"/>
            </a:br>
            <a:r>
              <a:rPr lang="da-DK" sz="4000" dirty="0"/>
              <a:t>Finansforbundet i Danske Bank </a:t>
            </a:r>
            <a:br>
              <a:rPr lang="da-DK" sz="4000" dirty="0"/>
            </a:br>
            <a:br>
              <a:rPr lang="da-DK" dirty="0"/>
            </a:br>
            <a:endParaRPr lang="da-DK" dirty="0"/>
          </a:p>
        </p:txBody>
      </p:sp>
    </p:spTree>
    <p:extLst>
      <p:ext uri="{BB962C8B-B14F-4D97-AF65-F5344CB8AC3E}">
        <p14:creationId xmlns:p14="http://schemas.microsoft.com/office/powerpoint/2010/main" val="42724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EEDB-96EA-8D75-6D0B-5B1A86396994}"/>
              </a:ext>
            </a:extLst>
          </p:cNvPr>
          <p:cNvSpPr>
            <a:spLocks noGrp="1"/>
          </p:cNvSpPr>
          <p:nvPr>
            <p:ph type="title"/>
          </p:nvPr>
        </p:nvSpPr>
        <p:spPr/>
        <p:txBody>
          <a:bodyPr/>
          <a:lstStyle/>
          <a:p>
            <a:r>
              <a:rPr lang="da-DK" dirty="0"/>
              <a:t>Fokus på karriere og udvikling</a:t>
            </a:r>
          </a:p>
        </p:txBody>
      </p:sp>
      <p:sp>
        <p:nvSpPr>
          <p:cNvPr id="3" name="Text Placeholder 2">
            <a:extLst>
              <a:ext uri="{FF2B5EF4-FFF2-40B4-BE49-F238E27FC236}">
                <a16:creationId xmlns:a16="http://schemas.microsoft.com/office/drawing/2014/main" id="{18FF6ADC-6D11-E59E-67EC-4F55F19ADB95}"/>
              </a:ext>
            </a:extLst>
          </p:cNvPr>
          <p:cNvSpPr>
            <a:spLocks noGrp="1"/>
          </p:cNvSpPr>
          <p:nvPr>
            <p:ph type="body" sz="quarter" idx="10"/>
          </p:nvPr>
        </p:nvSpPr>
        <p:spPr>
          <a:xfrm>
            <a:off x="1080001" y="1980000"/>
            <a:ext cx="5332832" cy="4230000"/>
          </a:xfrm>
        </p:spPr>
        <p:txBody>
          <a:bodyPr/>
          <a:lstStyle/>
          <a:p>
            <a:pPr algn="l"/>
            <a:r>
              <a:rPr lang="da-DK" dirty="0">
                <a:solidFill>
                  <a:srgbClr val="002060"/>
                </a:solidFill>
                <a:latin typeface="Arial" panose="020B0604020202020204" pitchFamily="34" charset="0"/>
              </a:rPr>
              <a:t>Som en del af medlemskabet i Finansforbundet har man adgang til at booke karriesamtaler om blandt andet:</a:t>
            </a:r>
            <a:br>
              <a:rPr lang="da-DK" dirty="0">
                <a:solidFill>
                  <a:srgbClr val="002060"/>
                </a:solidFill>
                <a:latin typeface="Arial" panose="020B0604020202020204" pitchFamily="34" charset="0"/>
              </a:rPr>
            </a:br>
            <a:endParaRPr lang="da-DK" dirty="0">
              <a:solidFill>
                <a:srgbClr val="002060"/>
              </a:solidFill>
            </a:endParaRPr>
          </a:p>
          <a:p>
            <a:pPr marL="285750" indent="-285750" algn="l">
              <a:lnSpc>
                <a:spcPct val="150000"/>
              </a:lnSpc>
              <a:buFont typeface="Arial" panose="020B0604020202020204" pitchFamily="34" charset="0"/>
              <a:buChar char="•"/>
            </a:pPr>
            <a:r>
              <a:rPr lang="da-DK" dirty="0">
                <a:solidFill>
                  <a:srgbClr val="002060"/>
                </a:solidFill>
              </a:rPr>
              <a:t>Ønske om ændret jobindhold</a:t>
            </a:r>
          </a:p>
          <a:p>
            <a:pPr marL="285750" indent="-285750" algn="l">
              <a:lnSpc>
                <a:spcPct val="150000"/>
              </a:lnSpc>
              <a:buFont typeface="Arial" panose="020B0604020202020204" pitchFamily="34" charset="0"/>
              <a:buChar char="•"/>
            </a:pPr>
            <a:r>
              <a:rPr lang="da-DK" dirty="0">
                <a:solidFill>
                  <a:srgbClr val="002060"/>
                </a:solidFill>
              </a:rPr>
              <a:t>Jobsøgning, evt. i udlandet</a:t>
            </a:r>
          </a:p>
          <a:p>
            <a:pPr marL="285750" indent="-285750" algn="l">
              <a:lnSpc>
                <a:spcPct val="150000"/>
              </a:lnSpc>
              <a:buFont typeface="Arial" panose="020B0604020202020204" pitchFamily="34" charset="0"/>
              <a:buChar char="•"/>
            </a:pPr>
            <a:r>
              <a:rPr lang="da-DK" dirty="0">
                <a:solidFill>
                  <a:srgbClr val="002060"/>
                </a:solidFill>
              </a:rPr>
              <a:t>Udvikling henimod ledelse, specialisering eller andet</a:t>
            </a:r>
          </a:p>
          <a:p>
            <a:pPr marL="285750" indent="-285750" algn="l">
              <a:lnSpc>
                <a:spcPct val="150000"/>
              </a:lnSpc>
              <a:buFont typeface="Arial" panose="020B0604020202020204" pitchFamily="34" charset="0"/>
              <a:buChar char="•"/>
            </a:pPr>
            <a:r>
              <a:rPr lang="da-DK" dirty="0">
                <a:solidFill>
                  <a:srgbClr val="002060"/>
                </a:solidFill>
              </a:rPr>
              <a:t>Afklaring af kompetencer og jobmotivation</a:t>
            </a:r>
          </a:p>
          <a:p>
            <a:pPr marL="285750" indent="-285750" algn="l">
              <a:lnSpc>
                <a:spcPct val="150000"/>
              </a:lnSpc>
              <a:buFont typeface="Arial" panose="020B0604020202020204" pitchFamily="34" charset="0"/>
              <a:buChar char="•"/>
            </a:pPr>
            <a:r>
              <a:rPr lang="da-DK" dirty="0">
                <a:solidFill>
                  <a:srgbClr val="002060"/>
                </a:solidFill>
              </a:rPr>
              <a:t>Råd om uddannelse og generel kompetenceudvikling</a:t>
            </a:r>
          </a:p>
          <a:p>
            <a:pPr marL="285750" indent="-285750" algn="l">
              <a:lnSpc>
                <a:spcPct val="150000"/>
              </a:lnSpc>
              <a:buFont typeface="Arial" panose="020B0604020202020204" pitchFamily="34" charset="0"/>
              <a:buChar char="•"/>
            </a:pPr>
            <a:r>
              <a:rPr lang="da-DK" dirty="0">
                <a:solidFill>
                  <a:srgbClr val="002060"/>
                </a:solidFill>
              </a:rPr>
              <a:t>Komplekse situationer, relationelle udfordringer på jobbet eller mistrivsel</a:t>
            </a:r>
          </a:p>
          <a:p>
            <a:pPr marL="285750" indent="-285750" algn="l">
              <a:lnSpc>
                <a:spcPct val="150000"/>
              </a:lnSpc>
              <a:buFont typeface="Arial" panose="020B0604020202020204" pitchFamily="34" charset="0"/>
              <a:buChar char="•"/>
            </a:pPr>
            <a:r>
              <a:rPr lang="da-DK" dirty="0">
                <a:solidFill>
                  <a:srgbClr val="002060"/>
                </a:solidFill>
              </a:rPr>
              <a:t>Balance mellem arbejde og </a:t>
            </a:r>
            <a:r>
              <a:rPr lang="da-DK" dirty="0"/>
              <a:t>privatliv</a:t>
            </a:r>
            <a:br>
              <a:rPr lang="da-DK" dirty="0">
                <a:solidFill>
                  <a:srgbClr val="002060"/>
                </a:solidFill>
              </a:rPr>
            </a:br>
            <a:endParaRPr lang="da-DK" sz="1000" dirty="0">
              <a:solidFill>
                <a:srgbClr val="002060"/>
              </a:solidFill>
            </a:endParaRPr>
          </a:p>
          <a:p>
            <a:pPr>
              <a:lnSpc>
                <a:spcPct val="100000"/>
              </a:lnSpc>
            </a:pPr>
            <a:r>
              <a:rPr lang="da-DK" dirty="0">
                <a:solidFill>
                  <a:schemeClr val="bg2">
                    <a:lumMod val="50000"/>
                  </a:schemeClr>
                </a:solidFill>
                <a:hlinkClick r:id="rId2">
                  <a:extLst>
                    <a:ext uri="{A12FA001-AC4F-418D-AE19-62706E023703}">
                      <ahyp:hlinkClr xmlns:ahyp="http://schemas.microsoft.com/office/drawing/2018/hyperlinkcolor" val="tx"/>
                    </a:ext>
                  </a:extLst>
                </a:hlinkClick>
              </a:rPr>
              <a:t>https://finansforbundet.dk/dk/arbejdsliv-og-udvikling/overvejer-du-et-karriere-eller-jobskifte/</a:t>
            </a:r>
            <a:endParaRPr lang="da-DK" dirty="0">
              <a:solidFill>
                <a:schemeClr val="bg2">
                  <a:lumMod val="50000"/>
                </a:schemeClr>
              </a:solidFill>
            </a:endParaRPr>
          </a:p>
          <a:p>
            <a:pPr algn="l">
              <a:lnSpc>
                <a:spcPct val="150000"/>
              </a:lnSpc>
            </a:pPr>
            <a:endParaRPr lang="da-DK" dirty="0">
              <a:solidFill>
                <a:srgbClr val="002060"/>
              </a:solidFill>
            </a:endParaRPr>
          </a:p>
          <a:p>
            <a:endParaRPr lang="da-DK" dirty="0"/>
          </a:p>
        </p:txBody>
      </p:sp>
      <p:pic>
        <p:nvPicPr>
          <p:cNvPr id="6" name="Picture 5">
            <a:extLst>
              <a:ext uri="{FF2B5EF4-FFF2-40B4-BE49-F238E27FC236}">
                <a16:creationId xmlns:a16="http://schemas.microsoft.com/office/drawing/2014/main" id="{47EEE63D-3666-E1AA-7045-98E5111D565E}"/>
              </a:ext>
            </a:extLst>
          </p:cNvPr>
          <p:cNvPicPr>
            <a:picLocks noChangeAspect="1"/>
          </p:cNvPicPr>
          <p:nvPr/>
        </p:nvPicPr>
        <p:blipFill rotWithShape="1">
          <a:blip r:embed="rId3"/>
          <a:srcRect l="17805" r="3058"/>
          <a:stretch/>
        </p:blipFill>
        <p:spPr>
          <a:xfrm>
            <a:off x="6588374" y="0"/>
            <a:ext cx="5603626" cy="6858000"/>
          </a:xfrm>
          <a:prstGeom prst="rect">
            <a:avLst/>
          </a:prstGeom>
        </p:spPr>
      </p:pic>
    </p:spTree>
    <p:extLst>
      <p:ext uri="{BB962C8B-B14F-4D97-AF65-F5344CB8AC3E}">
        <p14:creationId xmlns:p14="http://schemas.microsoft.com/office/powerpoint/2010/main" val="121005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CD38-93B8-BEC6-215C-720C8B23128E}"/>
              </a:ext>
            </a:extLst>
          </p:cNvPr>
          <p:cNvSpPr>
            <a:spLocks noGrp="1"/>
          </p:cNvSpPr>
          <p:nvPr>
            <p:ph type="title"/>
          </p:nvPr>
        </p:nvSpPr>
        <p:spPr>
          <a:xfrm>
            <a:off x="944725" y="623479"/>
            <a:ext cx="5432011" cy="576000"/>
          </a:xfrm>
        </p:spPr>
        <p:txBody>
          <a:bodyPr/>
          <a:lstStyle/>
          <a:p>
            <a:r>
              <a:rPr lang="da-DK" dirty="0"/>
              <a:t>Trivsel – din og dine kollegers</a:t>
            </a:r>
          </a:p>
        </p:txBody>
      </p:sp>
      <p:sp>
        <p:nvSpPr>
          <p:cNvPr id="3" name="Text Placeholder 2">
            <a:extLst>
              <a:ext uri="{FF2B5EF4-FFF2-40B4-BE49-F238E27FC236}">
                <a16:creationId xmlns:a16="http://schemas.microsoft.com/office/drawing/2014/main" id="{AFDC9614-3804-F6B0-E014-A8EFD6B47350}"/>
              </a:ext>
            </a:extLst>
          </p:cNvPr>
          <p:cNvSpPr>
            <a:spLocks noGrp="1"/>
          </p:cNvSpPr>
          <p:nvPr>
            <p:ph type="body" sz="quarter" idx="10"/>
          </p:nvPr>
        </p:nvSpPr>
        <p:spPr>
          <a:xfrm>
            <a:off x="944725" y="1506701"/>
            <a:ext cx="5016000" cy="4230000"/>
          </a:xfrm>
        </p:spPr>
        <p:txBody>
          <a:bodyPr/>
          <a:lstStyle/>
          <a:p>
            <a:r>
              <a:rPr lang="da-DK" sz="1800" dirty="0"/>
              <a:t>Uanset om du er ung og nyuddannet, midt i dit arbejdsliv eller har masser af erfaring, oplever du sikkert situationer i forbindelse med dit arbejde, hvor du ind i mellem kan tvivle – på dig selv, på dine omgivelser eller hvor du skal bevæge dig hen</a:t>
            </a:r>
          </a:p>
          <a:p>
            <a:endParaRPr lang="da-DK" sz="1800" dirty="0"/>
          </a:p>
          <a:p>
            <a:r>
              <a:rPr lang="da-DK" sz="1800" dirty="0"/>
              <a:t>Først og fremmest er det noget, de fleste af os støder ind i fra tid til anden – og som vi skal turde tale sammen om. </a:t>
            </a:r>
          </a:p>
          <a:p>
            <a:endParaRPr lang="da-DK" sz="1800" dirty="0"/>
          </a:p>
          <a:p>
            <a:r>
              <a:rPr lang="da-DK" sz="1800" dirty="0"/>
              <a:t>Via vores fællesskab står vi altid klar med rådgivning, kurser og netværk, der er relevante for netop dig. </a:t>
            </a:r>
          </a:p>
          <a:p>
            <a:endParaRPr lang="da-DK" sz="1800" dirty="0"/>
          </a:p>
          <a:p>
            <a:r>
              <a:rPr lang="da-DK" sz="1800" dirty="0"/>
              <a:t>Vi tilbyder blandt andet trivsels- og karrieresamtaler og forløb med trivselskonsulenter</a:t>
            </a:r>
          </a:p>
        </p:txBody>
      </p:sp>
      <p:pic>
        <p:nvPicPr>
          <p:cNvPr id="7" name="Picture 6">
            <a:extLst>
              <a:ext uri="{FF2B5EF4-FFF2-40B4-BE49-F238E27FC236}">
                <a16:creationId xmlns:a16="http://schemas.microsoft.com/office/drawing/2014/main" id="{843F3D1E-813B-3A90-FB82-CDF7C79BB5CB}"/>
              </a:ext>
            </a:extLst>
          </p:cNvPr>
          <p:cNvPicPr>
            <a:picLocks noChangeAspect="1"/>
          </p:cNvPicPr>
          <p:nvPr/>
        </p:nvPicPr>
        <p:blipFill rotWithShape="1">
          <a:blip r:embed="rId3"/>
          <a:srcRect l="15454" r="7224"/>
          <a:stretch/>
        </p:blipFill>
        <p:spPr>
          <a:xfrm>
            <a:off x="6657473" y="0"/>
            <a:ext cx="5534527" cy="6858000"/>
          </a:xfrm>
          <a:prstGeom prst="rect">
            <a:avLst/>
          </a:prstGeom>
        </p:spPr>
      </p:pic>
    </p:spTree>
    <p:extLst>
      <p:ext uri="{BB962C8B-B14F-4D97-AF65-F5344CB8AC3E}">
        <p14:creationId xmlns:p14="http://schemas.microsoft.com/office/powerpoint/2010/main" val="170425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3063-AFD8-163B-C384-A0E41342AF18}"/>
              </a:ext>
            </a:extLst>
          </p:cNvPr>
          <p:cNvSpPr>
            <a:spLocks noGrp="1"/>
          </p:cNvSpPr>
          <p:nvPr>
            <p:ph type="title"/>
          </p:nvPr>
        </p:nvSpPr>
        <p:spPr>
          <a:xfrm>
            <a:off x="5940770" y="1080000"/>
            <a:ext cx="6251230" cy="576000"/>
          </a:xfrm>
        </p:spPr>
        <p:txBody>
          <a:bodyPr/>
          <a:lstStyle/>
          <a:p>
            <a:r>
              <a:rPr lang="da-DK" sz="2400" b="1" dirty="0">
                <a:solidFill>
                  <a:srgbClr val="001965"/>
                </a:solidFill>
                <a:effectLst/>
                <a:latin typeface="Arial" panose="020B0604020202020204" pitchFamily="34" charset="0"/>
                <a:ea typeface="Calibri" panose="020F0502020204030204" pitchFamily="34" charset="0"/>
              </a:rPr>
              <a:t>Kontante fordele</a:t>
            </a:r>
            <a:endParaRPr lang="da-DK" dirty="0"/>
          </a:p>
        </p:txBody>
      </p:sp>
      <p:sp>
        <p:nvSpPr>
          <p:cNvPr id="3" name="Text Placeholder 2">
            <a:extLst>
              <a:ext uri="{FF2B5EF4-FFF2-40B4-BE49-F238E27FC236}">
                <a16:creationId xmlns:a16="http://schemas.microsoft.com/office/drawing/2014/main" id="{BC0661B5-BFAB-A4E0-E17A-19063B7B42C6}"/>
              </a:ext>
            </a:extLst>
          </p:cNvPr>
          <p:cNvSpPr>
            <a:spLocks noGrp="1"/>
          </p:cNvSpPr>
          <p:nvPr>
            <p:ph type="body" sz="quarter" idx="10"/>
          </p:nvPr>
        </p:nvSpPr>
        <p:spPr>
          <a:xfrm>
            <a:off x="5940770" y="1844076"/>
            <a:ext cx="6247232" cy="4230000"/>
          </a:xfrm>
        </p:spPr>
        <p:txBody>
          <a:bodyPr/>
          <a:lstStyle/>
          <a:p>
            <a:r>
              <a:rPr lang="da-DK" sz="1800" dirty="0">
                <a:solidFill>
                  <a:srgbClr val="002060"/>
                </a:solidFill>
                <a:latin typeface="Arial" panose="020B0604020202020204" pitchFamily="34" charset="0"/>
              </a:rPr>
              <a:t>Blandt vores kontante fordele kan du blandt andet få: </a:t>
            </a:r>
          </a:p>
          <a:p>
            <a:endParaRPr lang="da-DK" sz="1800" dirty="0">
              <a:solidFill>
                <a:srgbClr val="002060"/>
              </a:solidFill>
              <a:latin typeface="Arial" panose="020B0604020202020204" pitchFamily="34" charset="0"/>
            </a:endParaRPr>
          </a:p>
          <a:p>
            <a:pPr marL="177800" lvl="0" indent="-177800">
              <a:lnSpc>
                <a:spcPct val="105000"/>
              </a:lnSpc>
              <a:buFont typeface="Symbol" panose="05050102010706020507" pitchFamily="18" charset="2"/>
              <a:buChar char=""/>
            </a:pPr>
            <a:r>
              <a:rPr lang="da-DK" sz="1800" dirty="0">
                <a:solidFill>
                  <a:srgbClr val="002060"/>
                </a:solidFill>
                <a:latin typeface="Arial" panose="020B0604020202020204" pitchFamily="34" charset="0"/>
              </a:rPr>
              <a:t>Attraktive tilbud og faste lave priser på forsikringer i Tryg</a:t>
            </a:r>
          </a:p>
          <a:p>
            <a:pPr marL="177800" lvl="0" indent="-177800">
              <a:lnSpc>
                <a:spcPct val="105000"/>
              </a:lnSpc>
              <a:buFont typeface="Symbol" panose="05050102010706020507" pitchFamily="18" charset="2"/>
              <a:buChar char=""/>
            </a:pPr>
            <a:endParaRPr lang="da-DK" sz="1800" dirty="0">
              <a:solidFill>
                <a:srgbClr val="002060"/>
              </a:solidFill>
              <a:latin typeface="Arial" panose="020B0604020202020204" pitchFamily="34" charset="0"/>
            </a:endParaRPr>
          </a:p>
          <a:p>
            <a:pPr marL="177800" lvl="0" indent="-177800">
              <a:lnSpc>
                <a:spcPct val="105000"/>
              </a:lnSpc>
              <a:buFont typeface="Symbol" panose="05050102010706020507" pitchFamily="18" charset="2"/>
              <a:buChar char=""/>
            </a:pPr>
            <a:r>
              <a:rPr lang="da-DK" sz="1800" dirty="0">
                <a:solidFill>
                  <a:srgbClr val="002060"/>
                </a:solidFill>
                <a:latin typeface="Arial" panose="020B0604020202020204" pitchFamily="34" charset="0"/>
              </a:rPr>
              <a:t>Optjen bonus hos mere end 4.500 butikker og webshops gennem et medlemskab af Forbrugsforeningen </a:t>
            </a:r>
          </a:p>
          <a:p>
            <a:pPr marL="177800" lvl="0" indent="-177800">
              <a:lnSpc>
                <a:spcPct val="105000"/>
              </a:lnSpc>
              <a:buFont typeface="Symbol" panose="05050102010706020507" pitchFamily="18" charset="2"/>
              <a:buChar char=""/>
            </a:pPr>
            <a:endParaRPr lang="da-DK" sz="1800" dirty="0">
              <a:solidFill>
                <a:srgbClr val="002060"/>
              </a:solidFill>
              <a:latin typeface="Arial" panose="020B0604020202020204" pitchFamily="34" charset="0"/>
            </a:endParaRPr>
          </a:p>
          <a:p>
            <a:pPr marL="177800" lvl="0" indent="-177800">
              <a:lnSpc>
                <a:spcPct val="105000"/>
              </a:lnSpc>
              <a:buFont typeface="Symbol" panose="05050102010706020507" pitchFamily="18" charset="2"/>
              <a:buChar char=""/>
            </a:pPr>
            <a:r>
              <a:rPr lang="da-DK" sz="1800" dirty="0">
                <a:solidFill>
                  <a:srgbClr val="002060"/>
                </a:solidFill>
                <a:latin typeface="Arial" panose="020B0604020202020204" pitchFamily="34" charset="0"/>
              </a:rPr>
              <a:t>Leje af ferieboliger både hos Finansforbundet og </a:t>
            </a:r>
            <a:br>
              <a:rPr lang="da-DK" sz="1800" dirty="0">
                <a:solidFill>
                  <a:srgbClr val="002060"/>
                </a:solidFill>
                <a:latin typeface="Arial" panose="020B0604020202020204" pitchFamily="34" charset="0"/>
              </a:rPr>
            </a:br>
            <a:r>
              <a:rPr lang="da-DK" sz="1800" dirty="0">
                <a:solidFill>
                  <a:srgbClr val="002060"/>
                </a:solidFill>
                <a:latin typeface="Arial" panose="020B0604020202020204" pitchFamily="34" charset="0"/>
              </a:rPr>
              <a:t>hos Finansforbundet i </a:t>
            </a:r>
            <a:r>
              <a:rPr lang="da-DK" sz="1800" dirty="0"/>
              <a:t>Danske</a:t>
            </a:r>
            <a:r>
              <a:rPr lang="da-DK" sz="1800" dirty="0">
                <a:solidFill>
                  <a:srgbClr val="002060"/>
                </a:solidFill>
                <a:latin typeface="Arial" panose="020B0604020202020204" pitchFamily="34" charset="0"/>
              </a:rPr>
              <a:t> Bank</a:t>
            </a:r>
            <a:endParaRPr lang="da-DK" sz="1800" dirty="0">
              <a:solidFill>
                <a:schemeClr val="bg2">
                  <a:lumMod val="50000"/>
                </a:schemeClr>
              </a:solidFill>
              <a:latin typeface="Arial" panose="020B0604020202020204" pitchFamily="34" charset="0"/>
            </a:endParaRPr>
          </a:p>
          <a:p>
            <a:pPr marL="177800" lvl="0" indent="-177800">
              <a:lnSpc>
                <a:spcPct val="105000"/>
              </a:lnSpc>
              <a:buFont typeface="Symbol" panose="05050102010706020507" pitchFamily="18" charset="2"/>
              <a:buChar char=""/>
            </a:pPr>
            <a:endParaRPr lang="da-DK" sz="1800" dirty="0">
              <a:solidFill>
                <a:schemeClr val="bg2">
                  <a:lumMod val="50000"/>
                </a:schemeClr>
              </a:solidFill>
            </a:endParaRPr>
          </a:p>
          <a:p>
            <a:r>
              <a:rPr lang="da-DK" dirty="0">
                <a:solidFill>
                  <a:schemeClr val="bg2">
                    <a:lumMod val="50000"/>
                  </a:schemeClr>
                </a:solidFill>
                <a:hlinkClick r:id="rId3">
                  <a:extLst>
                    <a:ext uri="{A12FA001-AC4F-418D-AE19-62706E023703}">
                      <ahyp:hlinkClr xmlns:ahyp="http://schemas.microsoft.com/office/drawing/2018/hyperlinkcolor" val="tx"/>
                    </a:ext>
                  </a:extLst>
                </a:hlinkClick>
              </a:rPr>
              <a:t>https://finansforbundet.dk/dk/medlemsfordele/#forsikringer-og-andre-kontante-fordele</a:t>
            </a:r>
            <a:endParaRPr lang="da-DK" dirty="0">
              <a:solidFill>
                <a:schemeClr val="bg2">
                  <a:lumMod val="50000"/>
                </a:schemeClr>
              </a:solidFill>
            </a:endParaRPr>
          </a:p>
          <a:p>
            <a:endParaRPr lang="da-DK" dirty="0">
              <a:solidFill>
                <a:schemeClr val="bg2">
                  <a:lumMod val="50000"/>
                </a:schemeClr>
              </a:solidFill>
            </a:endParaRPr>
          </a:p>
          <a:p>
            <a:r>
              <a:rPr lang="da-DK" dirty="0">
                <a:solidFill>
                  <a:schemeClr val="bg2">
                    <a:lumMod val="50000"/>
                  </a:schemeClr>
                </a:solidFill>
                <a:hlinkClick r:id="rId4">
                  <a:extLst>
                    <a:ext uri="{A12FA001-AC4F-418D-AE19-62706E023703}">
                      <ahyp:hlinkClr xmlns:ahyp="http://schemas.microsoft.com/office/drawing/2018/hyperlinkcolor" val="tx"/>
                    </a:ext>
                  </a:extLst>
                </a:hlinkClick>
              </a:rPr>
              <a:t>https://finansforbundetidanskebank.bookhus.dk</a:t>
            </a:r>
            <a:br>
              <a:rPr lang="da-DK" dirty="0">
                <a:solidFill>
                  <a:schemeClr val="bg2">
                    <a:lumMod val="50000"/>
                  </a:schemeClr>
                </a:solidFill>
              </a:rPr>
            </a:br>
            <a:br>
              <a:rPr lang="da-DK" dirty="0">
                <a:solidFill>
                  <a:schemeClr val="bg2">
                    <a:lumMod val="50000"/>
                  </a:schemeClr>
                </a:solidFill>
              </a:rPr>
            </a:br>
            <a:r>
              <a:rPr lang="da-DK" dirty="0">
                <a:solidFill>
                  <a:schemeClr val="bg2">
                    <a:lumMod val="50000"/>
                  </a:schemeClr>
                </a:solidFill>
                <a:hlinkClick r:id="rId5">
                  <a:extLst>
                    <a:ext uri="{A12FA001-AC4F-418D-AE19-62706E023703}">
                      <ahyp:hlinkClr xmlns:ahyp="http://schemas.microsoft.com/office/drawing/2018/hyperlinkcolor" val="tx"/>
                    </a:ext>
                  </a:extLst>
                </a:hlinkClick>
              </a:rPr>
              <a:t>https://finanssektorensferiefond.bookhus.dk</a:t>
            </a:r>
            <a:endParaRPr lang="da-DK" dirty="0">
              <a:solidFill>
                <a:schemeClr val="bg2">
                  <a:lumMod val="50000"/>
                </a:schemeClr>
              </a:solidFill>
            </a:endParaRPr>
          </a:p>
          <a:p>
            <a:pPr marL="177800" lvl="0" indent="-177800">
              <a:lnSpc>
                <a:spcPct val="105000"/>
              </a:lnSpc>
              <a:buFont typeface="Symbol" panose="05050102010706020507" pitchFamily="18" charset="2"/>
              <a:buChar char=""/>
            </a:pPr>
            <a:endParaRPr lang="da-DK" sz="1800" dirty="0"/>
          </a:p>
        </p:txBody>
      </p:sp>
      <p:pic>
        <p:nvPicPr>
          <p:cNvPr id="5" name="Picture 4">
            <a:extLst>
              <a:ext uri="{FF2B5EF4-FFF2-40B4-BE49-F238E27FC236}">
                <a16:creationId xmlns:a16="http://schemas.microsoft.com/office/drawing/2014/main" id="{18FBF640-5104-362A-B643-968279D0BE0C}"/>
              </a:ext>
            </a:extLst>
          </p:cNvPr>
          <p:cNvPicPr>
            <a:picLocks noChangeAspect="1"/>
          </p:cNvPicPr>
          <p:nvPr/>
        </p:nvPicPr>
        <p:blipFill rotWithShape="1">
          <a:blip r:embed="rId6"/>
          <a:srcRect l="12962"/>
          <a:stretch/>
        </p:blipFill>
        <p:spPr>
          <a:xfrm>
            <a:off x="15582" y="24064"/>
            <a:ext cx="5251416" cy="6858000"/>
          </a:xfrm>
          <a:prstGeom prst="rect">
            <a:avLst/>
          </a:prstGeom>
        </p:spPr>
      </p:pic>
    </p:spTree>
    <p:extLst>
      <p:ext uri="{BB962C8B-B14F-4D97-AF65-F5344CB8AC3E}">
        <p14:creationId xmlns:p14="http://schemas.microsoft.com/office/powerpoint/2010/main" val="64260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F341B-DBDA-E519-706F-B5D49DC9613B}"/>
              </a:ext>
            </a:extLst>
          </p:cNvPr>
          <p:cNvPicPr>
            <a:picLocks noChangeAspect="1"/>
          </p:cNvPicPr>
          <p:nvPr/>
        </p:nvPicPr>
        <p:blipFill>
          <a:blip r:embed="rId2"/>
          <a:stretch>
            <a:fillRect/>
          </a:stretch>
        </p:blipFill>
        <p:spPr>
          <a:xfrm>
            <a:off x="7087173" y="0"/>
            <a:ext cx="5104827" cy="6858000"/>
          </a:xfrm>
          <a:prstGeom prst="rect">
            <a:avLst/>
          </a:prstGeom>
        </p:spPr>
      </p:pic>
      <p:graphicFrame>
        <p:nvGraphicFramePr>
          <p:cNvPr id="6" name="Table 5">
            <a:extLst>
              <a:ext uri="{FF2B5EF4-FFF2-40B4-BE49-F238E27FC236}">
                <a16:creationId xmlns:a16="http://schemas.microsoft.com/office/drawing/2014/main" id="{319C7B10-F33C-C58D-1303-BD45635BAEF3}"/>
              </a:ext>
            </a:extLst>
          </p:cNvPr>
          <p:cNvGraphicFramePr>
            <a:graphicFrameLocks noGrp="1"/>
          </p:cNvGraphicFramePr>
          <p:nvPr>
            <p:extLst>
              <p:ext uri="{D42A27DB-BD31-4B8C-83A1-F6EECF244321}">
                <p14:modId xmlns:p14="http://schemas.microsoft.com/office/powerpoint/2010/main" val="1385290441"/>
              </p:ext>
            </p:extLst>
          </p:nvPr>
        </p:nvGraphicFramePr>
        <p:xfrm>
          <a:off x="745958" y="709857"/>
          <a:ext cx="5751094" cy="582528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789947">
                  <a:extLst>
                    <a:ext uri="{9D8B030D-6E8A-4147-A177-3AD203B41FA5}">
                      <a16:colId xmlns:a16="http://schemas.microsoft.com/office/drawing/2014/main" val="2125303101"/>
                    </a:ext>
                  </a:extLst>
                </a:gridCol>
                <a:gridCol w="974558">
                  <a:extLst>
                    <a:ext uri="{9D8B030D-6E8A-4147-A177-3AD203B41FA5}">
                      <a16:colId xmlns:a16="http://schemas.microsoft.com/office/drawing/2014/main" val="6754723"/>
                    </a:ext>
                  </a:extLst>
                </a:gridCol>
                <a:gridCol w="986589">
                  <a:extLst>
                    <a:ext uri="{9D8B030D-6E8A-4147-A177-3AD203B41FA5}">
                      <a16:colId xmlns:a16="http://schemas.microsoft.com/office/drawing/2014/main" val="2374654713"/>
                    </a:ext>
                  </a:extLst>
                </a:gridCol>
              </a:tblGrid>
              <a:tr h="436789">
                <a:tc>
                  <a:txBody>
                    <a:bodyPr/>
                    <a:lstStyle/>
                    <a:p>
                      <a:pPr>
                        <a:lnSpc>
                          <a:spcPct val="107000"/>
                        </a:lnSpc>
                        <a:spcAft>
                          <a:spcPts val="800"/>
                        </a:spcAft>
                      </a:pPr>
                      <a:r>
                        <a:rPr lang="en-GB"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400" b="0" dirty="0" err="1">
                          <a:solidFill>
                            <a:schemeClr val="tx1"/>
                          </a:solidFill>
                          <a:effectLst/>
                        </a:rPr>
                        <a:t>Medlem</a:t>
                      </a:r>
                      <a:endPar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br>
                        <a:rPr lang="en-GB" sz="1400" b="0" dirty="0">
                          <a:solidFill>
                            <a:schemeClr val="tx1"/>
                          </a:solidFill>
                          <a:effectLst/>
                        </a:rPr>
                      </a:br>
                      <a:r>
                        <a:rPr lang="en-GB" sz="1400" b="0" dirty="0" err="1">
                          <a:solidFill>
                            <a:schemeClr val="tx1"/>
                          </a:solidFill>
                          <a:effectLst/>
                        </a:rPr>
                        <a:t>Ikke</a:t>
                      </a:r>
                      <a:r>
                        <a:rPr lang="en-GB" sz="1400" b="0" dirty="0">
                          <a:solidFill>
                            <a:schemeClr val="tx1"/>
                          </a:solidFill>
                          <a:effectLst/>
                        </a:rPr>
                        <a:t> </a:t>
                      </a:r>
                      <a:r>
                        <a:rPr lang="en-GB" sz="1400" b="0" dirty="0" err="1">
                          <a:solidFill>
                            <a:schemeClr val="tx1"/>
                          </a:solidFill>
                          <a:effectLst/>
                        </a:rPr>
                        <a:t>medlem</a:t>
                      </a:r>
                      <a:br>
                        <a:rPr lang="en-GB" sz="1400" b="0" dirty="0">
                          <a:solidFill>
                            <a:schemeClr val="tx1"/>
                          </a:solidFill>
                          <a:effectLst/>
                        </a:rPr>
                      </a:br>
                      <a:endPar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673937"/>
                  </a:ext>
                </a:extLst>
              </a:tr>
              <a:tr h="410456">
                <a:tc>
                  <a:txBody>
                    <a:bodyPr/>
                    <a:lstStyle/>
                    <a:p>
                      <a:pPr>
                        <a:lnSpc>
                          <a:spcPct val="107000"/>
                        </a:lnSpc>
                        <a:spcAft>
                          <a:spcPts val="800"/>
                        </a:spcAft>
                      </a:pPr>
                      <a:r>
                        <a:rPr lang="en-GB" sz="1600" b="0" dirty="0" err="1">
                          <a:solidFill>
                            <a:schemeClr val="tx1"/>
                          </a:solidFill>
                          <a:effectLst/>
                        </a:rPr>
                        <a:t>Dækket</a:t>
                      </a:r>
                      <a:r>
                        <a:rPr lang="en-GB" sz="1600" b="0" dirty="0">
                          <a:solidFill>
                            <a:schemeClr val="tx1"/>
                          </a:solidFill>
                          <a:effectLst/>
                        </a:rPr>
                        <a:t> </a:t>
                      </a:r>
                      <a:r>
                        <a:rPr lang="en-GB" sz="1600" b="0" dirty="0" err="1">
                          <a:solidFill>
                            <a:schemeClr val="tx1"/>
                          </a:solidFill>
                          <a:effectLst/>
                        </a:rPr>
                        <a:t>af</a:t>
                      </a:r>
                      <a:r>
                        <a:rPr lang="en-GB" sz="1600" b="0" dirty="0">
                          <a:solidFill>
                            <a:schemeClr val="tx1"/>
                          </a:solidFill>
                          <a:effectLst/>
                        </a:rPr>
                        <a:t> </a:t>
                      </a:r>
                      <a:r>
                        <a:rPr lang="en-GB" sz="1600" b="0" dirty="0" err="1">
                          <a:solidFill>
                            <a:schemeClr val="tx1"/>
                          </a:solidFill>
                          <a:effectLst/>
                        </a:rPr>
                        <a:t>overenskomst</a:t>
                      </a:r>
                      <a:r>
                        <a:rPr lang="en-GB" sz="1600" b="0" dirty="0">
                          <a:solidFill>
                            <a:schemeClr val="tx1"/>
                          </a:solidFill>
                          <a:effectLst/>
                        </a:rPr>
                        <a:t> (-</a:t>
                      </a:r>
                      <a:r>
                        <a:rPr lang="en-GB" sz="1600" b="0" dirty="0" err="1">
                          <a:solidFill>
                            <a:schemeClr val="tx1"/>
                          </a:solidFill>
                          <a:effectLst/>
                        </a:rPr>
                        <a:t>kontrakt</a:t>
                      </a:r>
                      <a:r>
                        <a:rPr lang="en-GB" sz="1600" b="0" dirty="0">
                          <a:solidFill>
                            <a:schemeClr val="tx1"/>
                          </a:solidFill>
                          <a:effectLst/>
                        </a:rPr>
                        <a:t>)</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892850"/>
                  </a:ext>
                </a:extLst>
              </a:tr>
              <a:tr h="410456">
                <a:tc>
                  <a:txBody>
                    <a:bodyPr/>
                    <a:lstStyle/>
                    <a:p>
                      <a:pPr>
                        <a:lnSpc>
                          <a:spcPct val="107000"/>
                        </a:lnSpc>
                        <a:spcAft>
                          <a:spcPts val="800"/>
                        </a:spcAft>
                      </a:pPr>
                      <a:r>
                        <a:rPr lang="en-GB" sz="1600" b="0" dirty="0" err="1">
                          <a:solidFill>
                            <a:schemeClr val="tx1"/>
                          </a:solidFill>
                          <a:effectLst/>
                        </a:rPr>
                        <a:t>Sundhedsforsikring</a:t>
                      </a:r>
                      <a:r>
                        <a:rPr lang="en-GB" sz="1600" b="0" dirty="0">
                          <a:solidFill>
                            <a:schemeClr val="tx1"/>
                          </a:solidFill>
                          <a:effectLst/>
                        </a:rPr>
                        <a:t> via </a:t>
                      </a:r>
                      <a:r>
                        <a:rPr lang="en-GB" sz="1600" b="0" dirty="0" err="1">
                          <a:solidFill>
                            <a:schemeClr val="tx1"/>
                          </a:solidFill>
                          <a:effectLst/>
                        </a:rPr>
                        <a:t>overenskomst</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522514"/>
                  </a:ext>
                </a:extLst>
              </a:tr>
              <a:tr h="410456">
                <a:tc>
                  <a:txBody>
                    <a:bodyPr/>
                    <a:lstStyle/>
                    <a:p>
                      <a:pPr>
                        <a:lnSpc>
                          <a:spcPct val="107000"/>
                        </a:lnSpc>
                        <a:spcAft>
                          <a:spcPts val="800"/>
                        </a:spcAft>
                      </a:pPr>
                      <a:r>
                        <a:rPr lang="en-GB" sz="1600" b="0" dirty="0" err="1">
                          <a:solidFill>
                            <a:schemeClr val="tx1"/>
                          </a:solidFill>
                          <a:effectLst/>
                        </a:rPr>
                        <a:t>Tandforsikring</a:t>
                      </a:r>
                      <a:r>
                        <a:rPr lang="en-GB" sz="1600" b="0" dirty="0">
                          <a:solidFill>
                            <a:schemeClr val="tx1"/>
                          </a:solidFill>
                          <a:effectLst/>
                        </a:rPr>
                        <a:t> via </a:t>
                      </a:r>
                      <a:r>
                        <a:rPr lang="en-GB" sz="1600" b="0" dirty="0" err="1">
                          <a:solidFill>
                            <a:schemeClr val="tx1"/>
                          </a:solidFill>
                          <a:effectLst/>
                        </a:rPr>
                        <a:t>overenskomst</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476951"/>
                  </a:ext>
                </a:extLst>
              </a:tr>
              <a:tr h="410456">
                <a:tc>
                  <a:txBody>
                    <a:bodyPr/>
                    <a:lstStyle/>
                    <a:p>
                      <a:pPr>
                        <a:lnSpc>
                          <a:spcPct val="107000"/>
                        </a:lnSpc>
                        <a:spcAft>
                          <a:spcPts val="800"/>
                        </a:spcAft>
                      </a:pPr>
                      <a:r>
                        <a:rPr lang="en-GB" sz="1600" b="0" dirty="0" err="1">
                          <a:solidFill>
                            <a:schemeClr val="tx1"/>
                          </a:solidFill>
                          <a:effectLst/>
                        </a:rPr>
                        <a:t>Finanskompetencepulje</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0435397"/>
                  </a:ext>
                </a:extLst>
              </a:tr>
              <a:tr h="410456">
                <a:tc>
                  <a:txBody>
                    <a:bodyPr/>
                    <a:lstStyle/>
                    <a:p>
                      <a:pPr>
                        <a:lnSpc>
                          <a:spcPct val="107000"/>
                        </a:lnSpc>
                        <a:spcAft>
                          <a:spcPts val="800"/>
                        </a:spcAft>
                      </a:pPr>
                      <a:r>
                        <a:rPr lang="en-GB" sz="1600" b="0" dirty="0" err="1">
                          <a:solidFill>
                            <a:schemeClr val="tx1"/>
                          </a:solidFill>
                          <a:effectLst/>
                        </a:rPr>
                        <a:t>Juridisk</a:t>
                      </a:r>
                      <a:r>
                        <a:rPr lang="en-GB" sz="1600" b="0" dirty="0">
                          <a:solidFill>
                            <a:schemeClr val="tx1"/>
                          </a:solidFill>
                          <a:effectLst/>
                        </a:rPr>
                        <a:t> sparring </a:t>
                      </a:r>
                      <a:r>
                        <a:rPr lang="en-GB" sz="1600" b="0" dirty="0" err="1">
                          <a:solidFill>
                            <a:schemeClr val="tx1"/>
                          </a:solidFill>
                          <a:effectLst/>
                        </a:rPr>
                        <a:t>og</a:t>
                      </a:r>
                      <a:r>
                        <a:rPr lang="en-GB" sz="1600" b="0" dirty="0">
                          <a:solidFill>
                            <a:schemeClr val="tx1"/>
                          </a:solidFill>
                          <a:effectLst/>
                        </a:rPr>
                        <a:t> </a:t>
                      </a:r>
                      <a:r>
                        <a:rPr lang="en-GB" sz="1600" b="0" dirty="0" err="1">
                          <a:solidFill>
                            <a:schemeClr val="tx1"/>
                          </a:solidFill>
                          <a:effectLst/>
                        </a:rPr>
                        <a:t>sagsføring</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0410625"/>
                  </a:ext>
                </a:extLst>
              </a:tr>
              <a:tr h="410456">
                <a:tc>
                  <a:txBody>
                    <a:bodyPr/>
                    <a:lstStyle/>
                    <a:p>
                      <a:pPr>
                        <a:lnSpc>
                          <a:spcPct val="107000"/>
                        </a:lnSpc>
                        <a:spcAft>
                          <a:spcPts val="800"/>
                        </a:spcAft>
                      </a:pPr>
                      <a:r>
                        <a:rPr lang="en-GB" sz="1600" b="0" dirty="0" err="1">
                          <a:solidFill>
                            <a:schemeClr val="tx1"/>
                          </a:solidFill>
                          <a:effectLst/>
                        </a:rPr>
                        <a:t>Kontrakttjek</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1435825"/>
                  </a:ext>
                </a:extLst>
              </a:tr>
              <a:tr h="410456">
                <a:tc>
                  <a:txBody>
                    <a:bodyPr/>
                    <a:lstStyle/>
                    <a:p>
                      <a:pPr>
                        <a:lnSpc>
                          <a:spcPct val="107000"/>
                        </a:lnSpc>
                        <a:spcAft>
                          <a:spcPts val="800"/>
                        </a:spcAft>
                      </a:pPr>
                      <a:r>
                        <a:rPr lang="en-GB" sz="1600" b="0">
                          <a:solidFill>
                            <a:schemeClr val="tx1"/>
                          </a:solidFill>
                          <a:effectLst/>
                        </a:rPr>
                        <a:t>CV-gennemgang</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04222"/>
                  </a:ext>
                </a:extLst>
              </a:tr>
              <a:tr h="410456">
                <a:tc>
                  <a:txBody>
                    <a:bodyPr/>
                    <a:lstStyle/>
                    <a:p>
                      <a:pPr>
                        <a:lnSpc>
                          <a:spcPct val="107000"/>
                        </a:lnSpc>
                        <a:spcAft>
                          <a:spcPts val="800"/>
                        </a:spcAft>
                      </a:pPr>
                      <a:r>
                        <a:rPr lang="en-GB" sz="1600" b="0" dirty="0" err="1">
                          <a:solidFill>
                            <a:schemeClr val="tx1"/>
                          </a:solidFill>
                          <a:effectLst/>
                        </a:rPr>
                        <a:t>Personlig</a:t>
                      </a:r>
                      <a:r>
                        <a:rPr lang="en-GB" sz="1600" b="0" dirty="0">
                          <a:solidFill>
                            <a:schemeClr val="tx1"/>
                          </a:solidFill>
                          <a:effectLst/>
                        </a:rPr>
                        <a:t> </a:t>
                      </a:r>
                      <a:r>
                        <a:rPr lang="en-GB" sz="1600" b="0" dirty="0" err="1">
                          <a:solidFill>
                            <a:schemeClr val="tx1"/>
                          </a:solidFill>
                          <a:effectLst/>
                        </a:rPr>
                        <a:t>karrieresparring</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464657"/>
                  </a:ext>
                </a:extLst>
              </a:tr>
              <a:tr h="435551">
                <a:tc>
                  <a:txBody>
                    <a:bodyPr/>
                    <a:lstStyle/>
                    <a:p>
                      <a:pPr>
                        <a:lnSpc>
                          <a:spcPct val="107000"/>
                        </a:lnSpc>
                        <a:spcAft>
                          <a:spcPts val="800"/>
                        </a:spcAft>
                      </a:pPr>
                      <a:r>
                        <a:rPr lang="en-GB" sz="1600" b="0" dirty="0" err="1">
                          <a:solidFill>
                            <a:schemeClr val="tx1"/>
                          </a:solidFill>
                          <a:effectLst/>
                        </a:rPr>
                        <a:t>Adgang</a:t>
                      </a:r>
                      <a:r>
                        <a:rPr lang="en-GB" sz="1600" b="0" dirty="0">
                          <a:solidFill>
                            <a:schemeClr val="tx1"/>
                          </a:solidFill>
                          <a:effectLst/>
                        </a:rPr>
                        <a:t> </a:t>
                      </a:r>
                      <a:r>
                        <a:rPr lang="en-GB" sz="1600" b="0" dirty="0" err="1">
                          <a:solidFill>
                            <a:schemeClr val="tx1"/>
                          </a:solidFill>
                          <a:effectLst/>
                        </a:rPr>
                        <a:t>til</a:t>
                      </a:r>
                      <a:r>
                        <a:rPr lang="en-GB" sz="1600" b="0" dirty="0">
                          <a:solidFill>
                            <a:schemeClr val="tx1"/>
                          </a:solidFill>
                          <a:effectLst/>
                        </a:rPr>
                        <a:t> </a:t>
                      </a:r>
                      <a:r>
                        <a:rPr lang="en-GB" sz="1600" b="0" dirty="0" err="1">
                          <a:solidFill>
                            <a:schemeClr val="tx1"/>
                          </a:solidFill>
                          <a:effectLst/>
                        </a:rPr>
                        <a:t>arrangementer</a:t>
                      </a:r>
                      <a:r>
                        <a:rPr lang="en-GB" sz="1600" b="0" dirty="0">
                          <a:solidFill>
                            <a:schemeClr val="tx1"/>
                          </a:solidFill>
                          <a:effectLst/>
                        </a:rPr>
                        <a:t>/</a:t>
                      </a:r>
                      <a:r>
                        <a:rPr lang="en-GB" sz="1600" b="0" dirty="0" err="1">
                          <a:solidFill>
                            <a:schemeClr val="tx1"/>
                          </a:solidFill>
                          <a:effectLst/>
                        </a:rPr>
                        <a:t>foredrag</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94390"/>
                  </a:ext>
                </a:extLst>
              </a:tr>
              <a:tr h="413250">
                <a:tc>
                  <a:txBody>
                    <a:bodyPr/>
                    <a:lstStyle/>
                    <a:p>
                      <a:pPr>
                        <a:lnSpc>
                          <a:spcPct val="107000"/>
                        </a:lnSpc>
                        <a:spcAft>
                          <a:spcPts val="800"/>
                        </a:spcAft>
                      </a:pPr>
                      <a:r>
                        <a:rPr lang="en-GB" sz="1600" b="0" dirty="0" err="1">
                          <a:solidFill>
                            <a:schemeClr val="tx1"/>
                          </a:solidFill>
                          <a:effectLst/>
                          <a:latin typeface="+mn-lt"/>
                        </a:rPr>
                        <a:t>Adgang</a:t>
                      </a:r>
                      <a:r>
                        <a:rPr lang="en-GB" sz="1600" b="0" dirty="0">
                          <a:solidFill>
                            <a:schemeClr val="tx1"/>
                          </a:solidFill>
                          <a:effectLst/>
                          <a:latin typeface="+mn-lt"/>
                        </a:rPr>
                        <a:t> </a:t>
                      </a:r>
                      <a:r>
                        <a:rPr lang="en-GB" sz="1600" b="0" dirty="0" err="1">
                          <a:solidFill>
                            <a:schemeClr val="tx1"/>
                          </a:solidFill>
                          <a:effectLst/>
                          <a:latin typeface="+mn-lt"/>
                        </a:rPr>
                        <a:t>til</a:t>
                      </a:r>
                      <a:r>
                        <a:rPr lang="en-GB" sz="1600" b="0" dirty="0">
                          <a:solidFill>
                            <a:schemeClr val="tx1"/>
                          </a:solidFill>
                          <a:effectLst/>
                          <a:latin typeface="+mn-lt"/>
                        </a:rPr>
                        <a:t> </a:t>
                      </a:r>
                      <a:r>
                        <a:rPr lang="en-GB" sz="1600" b="0" dirty="0" err="1">
                          <a:solidFill>
                            <a:schemeClr val="tx1"/>
                          </a:solidFill>
                          <a:effectLst/>
                          <a:latin typeface="+mn-lt"/>
                        </a:rPr>
                        <a:t>netværk</a:t>
                      </a:r>
                      <a:r>
                        <a:rPr lang="en-GB" sz="1600" b="0" dirty="0">
                          <a:solidFill>
                            <a:schemeClr val="tx1"/>
                          </a:solidFill>
                          <a:effectLst/>
                          <a:latin typeface="+mn-lt"/>
                        </a:rPr>
                        <a:t>/</a:t>
                      </a:r>
                      <a:r>
                        <a:rPr lang="en-GB" sz="1600" b="0" dirty="0" err="1">
                          <a:solidFill>
                            <a:schemeClr val="tx1"/>
                          </a:solidFill>
                          <a:effectLst/>
                          <a:latin typeface="+mn-lt"/>
                        </a:rPr>
                        <a:t>morgenmøder</a:t>
                      </a:r>
                      <a:endParaRPr lang="da-DK"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6646610"/>
                  </a:ext>
                </a:extLst>
              </a:tr>
              <a:tr h="410456">
                <a:tc>
                  <a:txBody>
                    <a:bodyPr/>
                    <a:lstStyle/>
                    <a:p>
                      <a:pPr>
                        <a:lnSpc>
                          <a:spcPct val="107000"/>
                        </a:lnSpc>
                        <a:spcAft>
                          <a:spcPts val="800"/>
                        </a:spcAft>
                      </a:pPr>
                      <a:r>
                        <a:rPr lang="en-GB" sz="1600" b="0" dirty="0" err="1">
                          <a:solidFill>
                            <a:schemeClr val="tx1"/>
                          </a:solidFill>
                          <a:effectLst/>
                        </a:rPr>
                        <a:t>Adgang</a:t>
                      </a:r>
                      <a:r>
                        <a:rPr lang="en-GB" sz="1600" b="0" dirty="0">
                          <a:solidFill>
                            <a:schemeClr val="tx1"/>
                          </a:solidFill>
                          <a:effectLst/>
                        </a:rPr>
                        <a:t> </a:t>
                      </a:r>
                      <a:r>
                        <a:rPr lang="en-GB" sz="1600" b="0" dirty="0" err="1">
                          <a:solidFill>
                            <a:schemeClr val="tx1"/>
                          </a:solidFill>
                          <a:effectLst/>
                        </a:rPr>
                        <a:t>til</a:t>
                      </a:r>
                      <a:r>
                        <a:rPr lang="en-GB" sz="1600" b="0" dirty="0">
                          <a:solidFill>
                            <a:schemeClr val="tx1"/>
                          </a:solidFill>
                          <a:effectLst/>
                        </a:rPr>
                        <a:t> </a:t>
                      </a:r>
                      <a:r>
                        <a:rPr lang="en-GB" sz="1600" b="0" dirty="0" err="1">
                          <a:solidFill>
                            <a:schemeClr val="tx1"/>
                          </a:solidFill>
                          <a:effectLst/>
                        </a:rPr>
                        <a:t>gruppeordning</a:t>
                      </a:r>
                      <a:r>
                        <a:rPr lang="en-GB" sz="1600" b="0" dirty="0">
                          <a:solidFill>
                            <a:schemeClr val="tx1"/>
                          </a:solidFill>
                          <a:effectLst/>
                        </a:rPr>
                        <a:t> </a:t>
                      </a:r>
                      <a:r>
                        <a:rPr lang="en-GB" sz="1600" b="0" dirty="0" err="1">
                          <a:solidFill>
                            <a:schemeClr val="tx1"/>
                          </a:solidFill>
                          <a:effectLst/>
                        </a:rPr>
                        <a:t>Tryg</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691039"/>
                  </a:ext>
                </a:extLst>
              </a:tr>
              <a:tr h="410456">
                <a:tc>
                  <a:txBody>
                    <a:bodyPr/>
                    <a:lstStyle/>
                    <a:p>
                      <a:pPr>
                        <a:lnSpc>
                          <a:spcPct val="107000"/>
                        </a:lnSpc>
                        <a:spcAft>
                          <a:spcPts val="800"/>
                        </a:spcAft>
                      </a:pPr>
                      <a:r>
                        <a:rPr lang="da-DK" sz="1600" b="0" dirty="0">
                          <a:solidFill>
                            <a:schemeClr val="tx1"/>
                          </a:solidFill>
                          <a:effectLst/>
                          <a:latin typeface="+mn-lt"/>
                          <a:ea typeface="Calibri" panose="020F0502020204030204" pitchFamily="34" charset="0"/>
                          <a:cs typeface="Times New Roman" panose="02020603050405020304" pitchFamily="18" charset="0"/>
                        </a:rPr>
                        <a:t>Støtte via lokal TR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48030"/>
                  </a:ext>
                </a:extLst>
              </a:tr>
            </a:tbl>
          </a:graphicData>
        </a:graphic>
      </p:graphicFrame>
      <p:sp>
        <p:nvSpPr>
          <p:cNvPr id="10" name="Oval 9">
            <a:extLst>
              <a:ext uri="{FF2B5EF4-FFF2-40B4-BE49-F238E27FC236}">
                <a16:creationId xmlns:a16="http://schemas.microsoft.com/office/drawing/2014/main" id="{C6C3E5C6-753A-A58F-CEE9-44D986CA7E4A}"/>
              </a:ext>
            </a:extLst>
          </p:cNvPr>
          <p:cNvSpPr/>
          <p:nvPr/>
        </p:nvSpPr>
        <p:spPr>
          <a:xfrm>
            <a:off x="4900289" y="1648330"/>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Oval 10">
            <a:extLst>
              <a:ext uri="{FF2B5EF4-FFF2-40B4-BE49-F238E27FC236}">
                <a16:creationId xmlns:a16="http://schemas.microsoft.com/office/drawing/2014/main" id="{D8949196-DEBD-891E-644D-2E7BDEA093F0}"/>
              </a:ext>
            </a:extLst>
          </p:cNvPr>
          <p:cNvSpPr/>
          <p:nvPr/>
        </p:nvSpPr>
        <p:spPr>
          <a:xfrm>
            <a:off x="4907132" y="2041365"/>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Oval 12">
            <a:extLst>
              <a:ext uri="{FF2B5EF4-FFF2-40B4-BE49-F238E27FC236}">
                <a16:creationId xmlns:a16="http://schemas.microsoft.com/office/drawing/2014/main" id="{81CDA5E0-F809-68E3-F893-51F2A56DF1A0}"/>
              </a:ext>
            </a:extLst>
          </p:cNvPr>
          <p:cNvSpPr/>
          <p:nvPr/>
        </p:nvSpPr>
        <p:spPr>
          <a:xfrm>
            <a:off x="4907132" y="2871544"/>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8F1F8D0B-08E4-0B0E-8589-C512B9632EF9}"/>
              </a:ext>
            </a:extLst>
          </p:cNvPr>
          <p:cNvSpPr/>
          <p:nvPr/>
        </p:nvSpPr>
        <p:spPr>
          <a:xfrm>
            <a:off x="4906595" y="2452451"/>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Oval 16">
            <a:extLst>
              <a:ext uri="{FF2B5EF4-FFF2-40B4-BE49-F238E27FC236}">
                <a16:creationId xmlns:a16="http://schemas.microsoft.com/office/drawing/2014/main" id="{6BBB8689-C3C9-DEDD-098F-68B664567BD9}"/>
              </a:ext>
            </a:extLst>
          </p:cNvPr>
          <p:cNvSpPr/>
          <p:nvPr/>
        </p:nvSpPr>
        <p:spPr>
          <a:xfrm>
            <a:off x="4906595" y="3268591"/>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Oval 17">
            <a:extLst>
              <a:ext uri="{FF2B5EF4-FFF2-40B4-BE49-F238E27FC236}">
                <a16:creationId xmlns:a16="http://schemas.microsoft.com/office/drawing/2014/main" id="{18F9035A-8A3C-AD63-5253-9F902E37A7D9}"/>
              </a:ext>
            </a:extLst>
          </p:cNvPr>
          <p:cNvSpPr/>
          <p:nvPr/>
        </p:nvSpPr>
        <p:spPr>
          <a:xfrm>
            <a:off x="4906595" y="3671636"/>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Oval 18">
            <a:extLst>
              <a:ext uri="{FF2B5EF4-FFF2-40B4-BE49-F238E27FC236}">
                <a16:creationId xmlns:a16="http://schemas.microsoft.com/office/drawing/2014/main" id="{256B5D67-8902-E807-EDA5-E8C3EDBBE46F}"/>
              </a:ext>
            </a:extLst>
          </p:cNvPr>
          <p:cNvSpPr/>
          <p:nvPr/>
        </p:nvSpPr>
        <p:spPr>
          <a:xfrm>
            <a:off x="4906595" y="4513854"/>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Oval 19">
            <a:extLst>
              <a:ext uri="{FF2B5EF4-FFF2-40B4-BE49-F238E27FC236}">
                <a16:creationId xmlns:a16="http://schemas.microsoft.com/office/drawing/2014/main" id="{DA251A7A-B35C-5E12-C8FE-5BD93EFAA962}"/>
              </a:ext>
            </a:extLst>
          </p:cNvPr>
          <p:cNvSpPr/>
          <p:nvPr/>
        </p:nvSpPr>
        <p:spPr>
          <a:xfrm>
            <a:off x="4907132" y="4099755"/>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Oval 21">
            <a:extLst>
              <a:ext uri="{FF2B5EF4-FFF2-40B4-BE49-F238E27FC236}">
                <a16:creationId xmlns:a16="http://schemas.microsoft.com/office/drawing/2014/main" id="{1A857EBE-C5AE-E97F-43A6-C0F3B0AAB39F}"/>
              </a:ext>
            </a:extLst>
          </p:cNvPr>
          <p:cNvSpPr/>
          <p:nvPr/>
        </p:nvSpPr>
        <p:spPr>
          <a:xfrm>
            <a:off x="4907132" y="4937938"/>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Oval 22">
            <a:extLst>
              <a:ext uri="{FF2B5EF4-FFF2-40B4-BE49-F238E27FC236}">
                <a16:creationId xmlns:a16="http://schemas.microsoft.com/office/drawing/2014/main" id="{6C6DB801-83BD-01FF-A052-88F9139D4005}"/>
              </a:ext>
            </a:extLst>
          </p:cNvPr>
          <p:cNvSpPr/>
          <p:nvPr/>
        </p:nvSpPr>
        <p:spPr>
          <a:xfrm>
            <a:off x="4907132" y="5361576"/>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Oval 23">
            <a:extLst>
              <a:ext uri="{FF2B5EF4-FFF2-40B4-BE49-F238E27FC236}">
                <a16:creationId xmlns:a16="http://schemas.microsoft.com/office/drawing/2014/main" id="{D436A774-0035-6B50-05A0-445AC9F67223}"/>
              </a:ext>
            </a:extLst>
          </p:cNvPr>
          <p:cNvSpPr/>
          <p:nvPr/>
        </p:nvSpPr>
        <p:spPr>
          <a:xfrm>
            <a:off x="4907132" y="6192786"/>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Oval 24">
            <a:extLst>
              <a:ext uri="{FF2B5EF4-FFF2-40B4-BE49-F238E27FC236}">
                <a16:creationId xmlns:a16="http://schemas.microsoft.com/office/drawing/2014/main" id="{2DF56CB9-8238-2693-8818-5A14D2E402DD}"/>
              </a:ext>
            </a:extLst>
          </p:cNvPr>
          <p:cNvSpPr/>
          <p:nvPr/>
        </p:nvSpPr>
        <p:spPr>
          <a:xfrm>
            <a:off x="4911702" y="5769148"/>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Oval 26">
            <a:extLst>
              <a:ext uri="{FF2B5EF4-FFF2-40B4-BE49-F238E27FC236}">
                <a16:creationId xmlns:a16="http://schemas.microsoft.com/office/drawing/2014/main" id="{FA576BF7-C3A4-0506-6CB2-6F91BF74B327}"/>
              </a:ext>
            </a:extLst>
          </p:cNvPr>
          <p:cNvSpPr/>
          <p:nvPr/>
        </p:nvSpPr>
        <p:spPr>
          <a:xfrm>
            <a:off x="5890891" y="1630286"/>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Oval 27">
            <a:extLst>
              <a:ext uri="{FF2B5EF4-FFF2-40B4-BE49-F238E27FC236}">
                <a16:creationId xmlns:a16="http://schemas.microsoft.com/office/drawing/2014/main" id="{B37E6A18-C8FD-B2F5-95B3-D1D8ECC5EAFE}"/>
              </a:ext>
            </a:extLst>
          </p:cNvPr>
          <p:cNvSpPr/>
          <p:nvPr/>
        </p:nvSpPr>
        <p:spPr>
          <a:xfrm>
            <a:off x="5890320" y="2053397"/>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Oval 28">
            <a:extLst>
              <a:ext uri="{FF2B5EF4-FFF2-40B4-BE49-F238E27FC236}">
                <a16:creationId xmlns:a16="http://schemas.microsoft.com/office/drawing/2014/main" id="{BF455526-5D5D-2E29-E422-C7FC63484D8F}"/>
              </a:ext>
            </a:extLst>
          </p:cNvPr>
          <p:cNvSpPr/>
          <p:nvPr/>
        </p:nvSpPr>
        <p:spPr>
          <a:xfrm>
            <a:off x="5890320" y="2871545"/>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Oval 29">
            <a:extLst>
              <a:ext uri="{FF2B5EF4-FFF2-40B4-BE49-F238E27FC236}">
                <a16:creationId xmlns:a16="http://schemas.microsoft.com/office/drawing/2014/main" id="{3FFC25C1-4F23-C0EA-4CF2-9333223F781E}"/>
              </a:ext>
            </a:extLst>
          </p:cNvPr>
          <p:cNvSpPr/>
          <p:nvPr/>
        </p:nvSpPr>
        <p:spPr>
          <a:xfrm>
            <a:off x="5884014" y="2476508"/>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8176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6E93-A9E2-E884-172A-30C69BFC9E73}"/>
              </a:ext>
            </a:extLst>
          </p:cNvPr>
          <p:cNvSpPr>
            <a:spLocks noGrp="1"/>
          </p:cNvSpPr>
          <p:nvPr>
            <p:ph type="title"/>
          </p:nvPr>
        </p:nvSpPr>
        <p:spPr/>
        <p:txBody>
          <a:bodyPr/>
          <a:lstStyle/>
          <a:p>
            <a:r>
              <a:rPr lang="da-DK" sz="2400" b="1" dirty="0">
                <a:solidFill>
                  <a:srgbClr val="002060"/>
                </a:solidFill>
                <a:latin typeface="Arial" panose="020B0604020202020204" pitchFamily="34" charset="0"/>
              </a:rPr>
              <a:t>Medlemskab</a:t>
            </a:r>
            <a:endParaRPr lang="da-DK" dirty="0"/>
          </a:p>
        </p:txBody>
      </p:sp>
      <p:sp>
        <p:nvSpPr>
          <p:cNvPr id="3" name="Text Placeholder 2">
            <a:extLst>
              <a:ext uri="{FF2B5EF4-FFF2-40B4-BE49-F238E27FC236}">
                <a16:creationId xmlns:a16="http://schemas.microsoft.com/office/drawing/2014/main" id="{68553742-7AEF-B390-203E-70C88D46C3B3}"/>
              </a:ext>
            </a:extLst>
          </p:cNvPr>
          <p:cNvSpPr>
            <a:spLocks noGrp="1"/>
          </p:cNvSpPr>
          <p:nvPr>
            <p:ph type="body" sz="quarter" idx="10"/>
          </p:nvPr>
        </p:nvSpPr>
        <p:spPr>
          <a:xfrm>
            <a:off x="1080000" y="1980000"/>
            <a:ext cx="4927294" cy="4230000"/>
          </a:xfrm>
        </p:spPr>
        <p:txBody>
          <a:bodyPr/>
          <a:lstStyle/>
          <a:p>
            <a:r>
              <a:rPr lang="da-DK" sz="1800" dirty="0"/>
              <a:t>Medlemskabet koster 260 kr./md </a:t>
            </a:r>
            <a:br>
              <a:rPr lang="da-DK" sz="1800" dirty="0"/>
            </a:br>
            <a:r>
              <a:rPr lang="da-DK" sz="1800" dirty="0"/>
              <a:t>(ca. 170 kr./md. efter skat)</a:t>
            </a:r>
            <a:br>
              <a:rPr lang="da-DK" sz="1800" dirty="0"/>
            </a:br>
            <a:br>
              <a:rPr lang="da-DK" sz="1800" dirty="0"/>
            </a:br>
            <a:r>
              <a:rPr lang="da-DK" sz="1800" dirty="0"/>
              <a:t>Lige nu er de første 3 måneder gratis</a:t>
            </a:r>
            <a:br>
              <a:rPr lang="da-DK" sz="1800" dirty="0"/>
            </a:br>
            <a:br>
              <a:rPr lang="da-DK" sz="1800" dirty="0"/>
            </a:br>
            <a:endParaRPr lang="da-DK" sz="1800" dirty="0"/>
          </a:p>
          <a:p>
            <a:r>
              <a:rPr lang="da-DK" sz="1800" dirty="0">
                <a:solidFill>
                  <a:schemeClr val="bg2">
                    <a:lumMod val="50000"/>
                  </a:schemeClr>
                </a:solidFill>
                <a:hlinkClick r:id="rId3">
                  <a:extLst>
                    <a:ext uri="{A12FA001-AC4F-418D-AE19-62706E023703}">
                      <ahyp:hlinkClr xmlns:ahyp="http://schemas.microsoft.com/office/drawing/2018/hyperlinkcolor" val="tx"/>
                    </a:ext>
                  </a:extLst>
                </a:hlinkClick>
              </a:rPr>
              <a:t>https://finansforbundet.dk/dk/bliv-medlem</a:t>
            </a:r>
            <a:endParaRPr lang="da-DK" sz="1800" dirty="0">
              <a:solidFill>
                <a:schemeClr val="bg2">
                  <a:lumMod val="50000"/>
                </a:schemeClr>
              </a:solidFill>
            </a:endParaRPr>
          </a:p>
          <a:p>
            <a:endParaRPr lang="da-DK" dirty="0">
              <a:solidFill>
                <a:schemeClr val="bg2">
                  <a:lumMod val="50000"/>
                </a:schemeClr>
              </a:solidFill>
            </a:endParaRPr>
          </a:p>
          <a:p>
            <a:endParaRPr lang="da-DK" sz="2000" dirty="0">
              <a:solidFill>
                <a:srgbClr val="002060"/>
              </a:solidFill>
              <a:latin typeface="Arial" panose="020B0604020202020204" pitchFamily="34" charset="0"/>
            </a:endParaRPr>
          </a:p>
        </p:txBody>
      </p:sp>
      <p:pic>
        <p:nvPicPr>
          <p:cNvPr id="7" name="Picture 6">
            <a:extLst>
              <a:ext uri="{FF2B5EF4-FFF2-40B4-BE49-F238E27FC236}">
                <a16:creationId xmlns:a16="http://schemas.microsoft.com/office/drawing/2014/main" id="{4ADB7DB5-6752-6CFC-840C-FF4C31918C56}"/>
              </a:ext>
            </a:extLst>
          </p:cNvPr>
          <p:cNvPicPr>
            <a:picLocks noChangeAspect="1"/>
          </p:cNvPicPr>
          <p:nvPr/>
        </p:nvPicPr>
        <p:blipFill>
          <a:blip r:embed="rId4"/>
          <a:stretch>
            <a:fillRect/>
          </a:stretch>
        </p:blipFill>
        <p:spPr>
          <a:xfrm>
            <a:off x="6184707" y="0"/>
            <a:ext cx="6007294" cy="6858000"/>
          </a:xfrm>
          <a:prstGeom prst="rect">
            <a:avLst/>
          </a:prstGeom>
        </p:spPr>
      </p:pic>
    </p:spTree>
    <p:extLst>
      <p:ext uri="{BB962C8B-B14F-4D97-AF65-F5344CB8AC3E}">
        <p14:creationId xmlns:p14="http://schemas.microsoft.com/office/powerpoint/2010/main" val="77061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64BF-5F41-1524-8CE7-5F427369A546}"/>
              </a:ext>
            </a:extLst>
          </p:cNvPr>
          <p:cNvSpPr>
            <a:spLocks noGrp="1"/>
          </p:cNvSpPr>
          <p:nvPr>
            <p:ph type="title"/>
          </p:nvPr>
        </p:nvSpPr>
        <p:spPr>
          <a:xfrm>
            <a:off x="6323325" y="1080000"/>
            <a:ext cx="5599970" cy="576000"/>
          </a:xfrm>
        </p:spPr>
        <p:txBody>
          <a:bodyPr/>
          <a:lstStyle/>
          <a:p>
            <a:r>
              <a:rPr lang="da-DK" dirty="0"/>
              <a:t>Vil du vide mere?</a:t>
            </a:r>
          </a:p>
        </p:txBody>
      </p:sp>
      <p:sp>
        <p:nvSpPr>
          <p:cNvPr id="3" name="Text Placeholder 2">
            <a:extLst>
              <a:ext uri="{FF2B5EF4-FFF2-40B4-BE49-F238E27FC236}">
                <a16:creationId xmlns:a16="http://schemas.microsoft.com/office/drawing/2014/main" id="{50C8B168-8F14-BA1F-584B-174D6EC146CA}"/>
              </a:ext>
            </a:extLst>
          </p:cNvPr>
          <p:cNvSpPr>
            <a:spLocks noGrp="1"/>
          </p:cNvSpPr>
          <p:nvPr>
            <p:ph type="body" sz="quarter" idx="10"/>
          </p:nvPr>
        </p:nvSpPr>
        <p:spPr>
          <a:xfrm>
            <a:off x="6323325" y="1980000"/>
            <a:ext cx="5599970" cy="4230000"/>
          </a:xfrm>
        </p:spPr>
        <p:txBody>
          <a:bodyPr/>
          <a:lstStyle/>
          <a:p>
            <a:r>
              <a:rPr lang="da-DK" sz="1600" dirty="0">
                <a:solidFill>
                  <a:srgbClr val="002060"/>
                </a:solidFill>
                <a:latin typeface="Arial" panose="020B0604020202020204" pitchFamily="34" charset="0"/>
              </a:rPr>
              <a:t>Kolleger, som endnu ikke er medlemmer, kan enkelt og uforpligtende komme i kontakt med Finansforbundet for at høre mere om de mange tilbud til netop dem</a:t>
            </a:r>
            <a:br>
              <a:rPr lang="da-DK" sz="1600" dirty="0">
                <a:solidFill>
                  <a:srgbClr val="002060"/>
                </a:solidFill>
                <a:latin typeface="Arial" panose="020B0604020202020204" pitchFamily="34" charset="0"/>
              </a:rPr>
            </a:br>
            <a:endParaRPr lang="da-DK" dirty="0">
              <a:solidFill>
                <a:schemeClr val="bg2">
                  <a:lumMod val="50000"/>
                </a:schemeClr>
              </a:solidFill>
              <a:hlinkClick r:id="" action="ppaction://noaction">
                <a:extLst>
                  <a:ext uri="{A12FA001-AC4F-418D-AE19-62706E023703}">
                    <ahyp:hlinkClr xmlns:ahyp="http://schemas.microsoft.com/office/drawing/2018/hyperlinkcolor" val="tx"/>
                  </a:ext>
                </a:extLst>
              </a:hlinkClick>
            </a:endParaRPr>
          </a:p>
          <a:p>
            <a:r>
              <a:rPr lang="da-DK" dirty="0">
                <a:solidFill>
                  <a:schemeClr val="bg2">
                    <a:lumMod val="50000"/>
                  </a:schemeClr>
                </a:solidFill>
                <a:hlinkClick r:id="" action="ppaction://noaction">
                  <a:extLst>
                    <a:ext uri="{A12FA001-AC4F-418D-AE19-62706E023703}">
                      <ahyp:hlinkClr xmlns:ahyp="http://schemas.microsoft.com/office/drawing/2018/hyperlinkcolor" val="tx"/>
                    </a:ext>
                  </a:extLst>
                </a:hlinkClick>
              </a:rPr>
              <a:t>https://finansforbundet.dk/dk/for-tillidsvalgte/kontaktkort/</a:t>
            </a:r>
            <a:endParaRPr lang="da-DK" dirty="0">
              <a:solidFill>
                <a:schemeClr val="bg2">
                  <a:lumMod val="50000"/>
                </a:schemeClr>
              </a:solidFill>
            </a:endParaRPr>
          </a:p>
          <a:p>
            <a:br>
              <a:rPr lang="da-DK" dirty="0">
                <a:solidFill>
                  <a:schemeClr val="bg2">
                    <a:lumMod val="50000"/>
                  </a:schemeClr>
                </a:solidFill>
              </a:rPr>
            </a:br>
            <a:br>
              <a:rPr lang="da-DK" dirty="0">
                <a:solidFill>
                  <a:schemeClr val="bg2">
                    <a:lumMod val="50000"/>
                  </a:schemeClr>
                </a:solidFill>
              </a:rPr>
            </a:br>
            <a:endParaRPr lang="da-DK" dirty="0">
              <a:solidFill>
                <a:schemeClr val="bg2">
                  <a:lumMod val="50000"/>
                </a:schemeClr>
              </a:solidFill>
            </a:endParaRPr>
          </a:p>
          <a:p>
            <a:r>
              <a:rPr lang="da-DK" sz="1600" dirty="0">
                <a:solidFill>
                  <a:srgbClr val="002060"/>
                </a:solidFill>
                <a:latin typeface="Arial" panose="020B0604020202020204" pitchFamily="34" charset="0"/>
              </a:rPr>
              <a:t>Tillidsvalgte kan finde meget mere materiale på Finansforbundets hjemmeside </a:t>
            </a:r>
            <a:br>
              <a:rPr lang="da-DK" sz="1600" dirty="0">
                <a:solidFill>
                  <a:srgbClr val="002060"/>
                </a:solidFill>
                <a:latin typeface="Arial" panose="020B0604020202020204" pitchFamily="34" charset="0"/>
              </a:rPr>
            </a:br>
            <a:br>
              <a:rPr lang="da-DK" sz="1600" dirty="0">
                <a:solidFill>
                  <a:srgbClr val="002060"/>
                </a:solidFill>
                <a:latin typeface="Arial" panose="020B0604020202020204" pitchFamily="34" charset="0"/>
              </a:rPr>
            </a:br>
            <a:r>
              <a:rPr lang="da-DK" dirty="0">
                <a:solidFill>
                  <a:schemeClr val="bg2">
                    <a:lumMod val="50000"/>
                  </a:schemeClr>
                </a:solidFill>
                <a:hlinkClick r:id="rId2">
                  <a:extLst>
                    <a:ext uri="{A12FA001-AC4F-418D-AE19-62706E023703}">
                      <ahyp:hlinkClr xmlns:ahyp="http://schemas.microsoft.com/office/drawing/2018/hyperlinkcolor" val="tx"/>
                    </a:ext>
                  </a:extLst>
                </a:hlinkClick>
              </a:rPr>
              <a:t>https://finansforbundet.dk/dk/for-tillidsvalgte/hvervemateriale</a:t>
            </a:r>
            <a:endParaRPr lang="da-DK" dirty="0">
              <a:solidFill>
                <a:schemeClr val="bg2">
                  <a:lumMod val="50000"/>
                </a:schemeClr>
              </a:solidFill>
            </a:endParaRPr>
          </a:p>
          <a:p>
            <a:endParaRPr lang="da-DK" dirty="0">
              <a:solidFill>
                <a:schemeClr val="bg2">
                  <a:lumMod val="50000"/>
                </a:schemeClr>
              </a:solidFill>
            </a:endParaRPr>
          </a:p>
          <a:p>
            <a:endParaRPr lang="da-DK" dirty="0">
              <a:solidFill>
                <a:schemeClr val="bg2">
                  <a:lumMod val="50000"/>
                </a:schemeClr>
              </a:solidFill>
            </a:endParaRPr>
          </a:p>
        </p:txBody>
      </p:sp>
      <p:pic>
        <p:nvPicPr>
          <p:cNvPr id="5" name="Picture 4">
            <a:extLst>
              <a:ext uri="{FF2B5EF4-FFF2-40B4-BE49-F238E27FC236}">
                <a16:creationId xmlns:a16="http://schemas.microsoft.com/office/drawing/2014/main" id="{AFC16484-1451-2DC5-51B6-1A86BAE2FE42}"/>
              </a:ext>
            </a:extLst>
          </p:cNvPr>
          <p:cNvPicPr>
            <a:picLocks noChangeAspect="1"/>
          </p:cNvPicPr>
          <p:nvPr/>
        </p:nvPicPr>
        <p:blipFill rotWithShape="1">
          <a:blip r:embed="rId3"/>
          <a:srcRect l="18810"/>
          <a:stretch/>
        </p:blipFill>
        <p:spPr>
          <a:xfrm>
            <a:off x="0" y="0"/>
            <a:ext cx="5608739" cy="6858000"/>
          </a:xfrm>
          <a:prstGeom prst="rect">
            <a:avLst/>
          </a:prstGeom>
        </p:spPr>
      </p:pic>
      <p:pic>
        <p:nvPicPr>
          <p:cNvPr id="8" name="Picture 7">
            <a:extLst>
              <a:ext uri="{FF2B5EF4-FFF2-40B4-BE49-F238E27FC236}">
                <a16:creationId xmlns:a16="http://schemas.microsoft.com/office/drawing/2014/main" id="{4AE7B6D4-8F32-2B5F-F780-BBFAC1A54517}"/>
              </a:ext>
            </a:extLst>
          </p:cNvPr>
          <p:cNvPicPr>
            <a:picLocks noChangeAspect="1"/>
          </p:cNvPicPr>
          <p:nvPr/>
        </p:nvPicPr>
        <p:blipFill>
          <a:blip r:embed="rId4"/>
          <a:stretch>
            <a:fillRect/>
          </a:stretch>
        </p:blipFill>
        <p:spPr>
          <a:xfrm>
            <a:off x="0" y="0"/>
            <a:ext cx="5868677" cy="6867825"/>
          </a:xfrm>
          <a:prstGeom prst="rect">
            <a:avLst/>
          </a:prstGeom>
        </p:spPr>
      </p:pic>
    </p:spTree>
    <p:extLst>
      <p:ext uri="{BB962C8B-B14F-4D97-AF65-F5344CB8AC3E}">
        <p14:creationId xmlns:p14="http://schemas.microsoft.com/office/powerpoint/2010/main" val="326386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653BA-B667-4080-862F-35DE6FD55EB2}"/>
              </a:ext>
            </a:extLst>
          </p:cNvPr>
          <p:cNvSpPr>
            <a:spLocks noGrp="1"/>
          </p:cNvSpPr>
          <p:nvPr>
            <p:ph type="ctrTitle"/>
          </p:nvPr>
        </p:nvSpPr>
        <p:spPr>
          <a:xfrm>
            <a:off x="881341" y="3392045"/>
            <a:ext cx="10029600" cy="1974331"/>
          </a:xfrm>
        </p:spPr>
        <p:txBody>
          <a:bodyPr/>
          <a:lstStyle/>
          <a:p>
            <a:r>
              <a:rPr lang="da-DK" dirty="0"/>
              <a:t>Value of </a:t>
            </a:r>
            <a:r>
              <a:rPr lang="da-DK" dirty="0" err="1"/>
              <a:t>membership</a:t>
            </a:r>
            <a:br>
              <a:rPr lang="da-DK" dirty="0"/>
            </a:br>
            <a:br>
              <a:rPr lang="da-DK" dirty="0"/>
            </a:br>
            <a:r>
              <a:rPr lang="da-DK" sz="4000" dirty="0"/>
              <a:t>Finansforbundet i Danske Bank </a:t>
            </a:r>
            <a:br>
              <a:rPr lang="da-DK" sz="4000" dirty="0"/>
            </a:br>
            <a:br>
              <a:rPr lang="da-DK" dirty="0"/>
            </a:br>
            <a:endParaRPr lang="da-DK" dirty="0"/>
          </a:p>
        </p:txBody>
      </p:sp>
    </p:spTree>
    <p:extLst>
      <p:ext uri="{BB962C8B-B14F-4D97-AF65-F5344CB8AC3E}">
        <p14:creationId xmlns:p14="http://schemas.microsoft.com/office/powerpoint/2010/main" val="323583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p:txBody>
          <a:bodyPr/>
          <a:lstStyle/>
          <a:p>
            <a:pPr lvl="1"/>
            <a:r>
              <a:rPr lang="en-US" sz="1800" dirty="0"/>
              <a:t>The support matters</a:t>
            </a:r>
          </a:p>
          <a:p>
            <a:pPr lvl="1"/>
            <a:endParaRPr lang="en-US" sz="1800" dirty="0"/>
          </a:p>
          <a:p>
            <a:pPr lvl="1"/>
            <a:r>
              <a:rPr lang="en-US" sz="1800" dirty="0"/>
              <a:t>Local anchoring in Danske Bank</a:t>
            </a:r>
          </a:p>
          <a:p>
            <a:pPr lvl="1"/>
            <a:endParaRPr lang="en-US" sz="1800" dirty="0"/>
          </a:p>
          <a:p>
            <a:pPr lvl="1"/>
            <a:r>
              <a:rPr lang="en-US" sz="1800" dirty="0"/>
              <a:t>Events, courses and networks</a:t>
            </a:r>
          </a:p>
          <a:p>
            <a:pPr lvl="1"/>
            <a:endParaRPr lang="en-US" sz="1800" dirty="0"/>
          </a:p>
          <a:p>
            <a:pPr lvl="1"/>
            <a:r>
              <a:rPr lang="en-US" sz="1800" dirty="0"/>
              <a:t>Focus on career and development</a:t>
            </a:r>
          </a:p>
          <a:p>
            <a:pPr lvl="1"/>
            <a:endParaRPr lang="en-US" sz="1800" dirty="0"/>
          </a:p>
          <a:p>
            <a:pPr lvl="1"/>
            <a:r>
              <a:rPr lang="en-US" sz="1800" dirty="0"/>
              <a:t>Well-being – yours and your colleagues'</a:t>
            </a:r>
          </a:p>
          <a:p>
            <a:pPr lvl="1"/>
            <a:endParaRPr lang="en-US" sz="1800" dirty="0"/>
          </a:p>
          <a:p>
            <a:pPr lvl="1"/>
            <a:r>
              <a:rPr lang="en-US" sz="1800" dirty="0"/>
              <a:t>Cash benefits</a:t>
            </a:r>
          </a:p>
          <a:p>
            <a:pPr lvl="1"/>
            <a:endParaRPr lang="en-US" sz="1800" dirty="0"/>
          </a:p>
          <a:p>
            <a:pPr lvl="1"/>
            <a:r>
              <a:rPr lang="en-US" sz="1800" dirty="0"/>
              <a:t>Comparisons</a:t>
            </a:r>
          </a:p>
          <a:p>
            <a:pPr lvl="1"/>
            <a:endParaRPr lang="en-US" sz="1800" dirty="0"/>
          </a:p>
          <a:p>
            <a:pPr lvl="1"/>
            <a:r>
              <a:rPr lang="en-US" sz="1800" dirty="0"/>
              <a:t>Do you want to know more?</a:t>
            </a:r>
            <a:endParaRPr lang="da-DK" sz="1800" dirty="0"/>
          </a:p>
          <a:p>
            <a:pPr lvl="1"/>
            <a:endParaRPr lang="da-DK" dirty="0"/>
          </a:p>
          <a:p>
            <a:pPr lvl="1"/>
            <a:endParaRPr lang="da-DK" dirty="0"/>
          </a:p>
          <a:p>
            <a:pPr lvl="1"/>
            <a:endParaRPr lang="da-DK" dirty="0"/>
          </a:p>
          <a:p>
            <a:pPr lvl="1"/>
            <a:endParaRPr lang="da-DK" dirty="0"/>
          </a:p>
          <a:p>
            <a:endParaRPr lang="en-US" dirty="0"/>
          </a:p>
        </p:txBody>
      </p:sp>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5466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C07ECC-DE45-60D8-315D-2EC2A7A8B0E1}"/>
              </a:ext>
            </a:extLst>
          </p:cNvPr>
          <p:cNvGrpSpPr/>
          <p:nvPr/>
        </p:nvGrpSpPr>
        <p:grpSpPr>
          <a:xfrm>
            <a:off x="6417704" y="1181468"/>
            <a:ext cx="5543896" cy="4784069"/>
            <a:chOff x="6417704" y="1181468"/>
            <a:chExt cx="5543896" cy="4784069"/>
          </a:xfrm>
        </p:grpSpPr>
        <p:grpSp>
          <p:nvGrpSpPr>
            <p:cNvPr id="15" name="Group 14">
              <a:extLst>
                <a:ext uri="{FF2B5EF4-FFF2-40B4-BE49-F238E27FC236}">
                  <a16:creationId xmlns:a16="http://schemas.microsoft.com/office/drawing/2014/main" id="{F4659B74-FB22-91AF-628A-8C5A69166CF2}"/>
                </a:ext>
              </a:extLst>
            </p:cNvPr>
            <p:cNvGrpSpPr/>
            <p:nvPr/>
          </p:nvGrpSpPr>
          <p:grpSpPr>
            <a:xfrm>
              <a:off x="7756494" y="1181468"/>
              <a:ext cx="3820095" cy="2220857"/>
              <a:chOff x="6533146" y="445576"/>
              <a:chExt cx="4850937" cy="2583932"/>
            </a:xfrm>
          </p:grpSpPr>
          <p:grpSp>
            <p:nvGrpSpPr>
              <p:cNvPr id="14" name="Group 13">
                <a:extLst>
                  <a:ext uri="{FF2B5EF4-FFF2-40B4-BE49-F238E27FC236}">
                    <a16:creationId xmlns:a16="http://schemas.microsoft.com/office/drawing/2014/main" id="{C960905D-A33B-6E68-ADC3-0F0131A3E1E5}"/>
                  </a:ext>
                </a:extLst>
              </p:cNvPr>
              <p:cNvGrpSpPr/>
              <p:nvPr/>
            </p:nvGrpSpPr>
            <p:grpSpPr>
              <a:xfrm>
                <a:off x="7556407" y="445576"/>
                <a:ext cx="2631603" cy="1179828"/>
                <a:chOff x="3956819" y="356450"/>
                <a:chExt cx="4583417" cy="2473758"/>
              </a:xfrm>
            </p:grpSpPr>
            <p:pic>
              <p:nvPicPr>
                <p:cNvPr id="2" name="Picture 1">
                  <a:extLst>
                    <a:ext uri="{FF2B5EF4-FFF2-40B4-BE49-F238E27FC236}">
                      <a16:creationId xmlns:a16="http://schemas.microsoft.com/office/drawing/2014/main" id="{8578F23A-5FAE-D485-305B-EE7678C69C41}"/>
                    </a:ext>
                  </a:extLst>
                </p:cNvPr>
                <p:cNvPicPr>
                  <a:picLocks noChangeAspect="1"/>
                </p:cNvPicPr>
                <p:nvPr/>
              </p:nvPicPr>
              <p:blipFill rotWithShape="1">
                <a:blip r:embed="rId2">
                  <a:grayscl/>
                </a:blip>
                <a:srcRect l="39534" r="31479"/>
                <a:stretch/>
              </p:blipFill>
              <p:spPr>
                <a:xfrm>
                  <a:off x="6357711" y="356450"/>
                  <a:ext cx="2182525" cy="2473758"/>
                </a:xfrm>
                <a:prstGeom prst="rect">
                  <a:avLst/>
                </a:prstGeom>
              </p:spPr>
            </p:pic>
            <p:pic>
              <p:nvPicPr>
                <p:cNvPr id="3" name="Picture 2">
                  <a:extLst>
                    <a:ext uri="{FF2B5EF4-FFF2-40B4-BE49-F238E27FC236}">
                      <a16:creationId xmlns:a16="http://schemas.microsoft.com/office/drawing/2014/main" id="{F5197B9B-031E-78A3-B34C-781C9FC6487A}"/>
                    </a:ext>
                  </a:extLst>
                </p:cNvPr>
                <p:cNvPicPr>
                  <a:picLocks noChangeAspect="1"/>
                </p:cNvPicPr>
                <p:nvPr/>
              </p:nvPicPr>
              <p:blipFill rotWithShape="1">
                <a:blip r:embed="rId2">
                  <a:grayscl/>
                </a:blip>
                <a:srcRect l="4006" r="64109"/>
                <a:stretch/>
              </p:blipFill>
              <p:spPr>
                <a:xfrm>
                  <a:off x="3956819" y="356450"/>
                  <a:ext cx="2400893" cy="2473758"/>
                </a:xfrm>
                <a:prstGeom prst="rect">
                  <a:avLst/>
                </a:prstGeom>
              </p:spPr>
            </p:pic>
          </p:grpSp>
          <p:pic>
            <p:nvPicPr>
              <p:cNvPr id="4" name="Picture 3">
                <a:extLst>
                  <a:ext uri="{FF2B5EF4-FFF2-40B4-BE49-F238E27FC236}">
                    <a16:creationId xmlns:a16="http://schemas.microsoft.com/office/drawing/2014/main" id="{D9FADE4C-CDCA-D40D-AE5A-22507515BAE8}"/>
                  </a:ext>
                </a:extLst>
              </p:cNvPr>
              <p:cNvPicPr>
                <a:picLocks noChangeAspect="1"/>
              </p:cNvPicPr>
              <p:nvPr/>
            </p:nvPicPr>
            <p:blipFill>
              <a:blip r:embed="rId3">
                <a:grayscl/>
              </a:blip>
              <a:stretch>
                <a:fillRect/>
              </a:stretch>
            </p:blipFill>
            <p:spPr>
              <a:xfrm>
                <a:off x="6533146" y="1625404"/>
                <a:ext cx="4850937" cy="1404104"/>
              </a:xfrm>
              <a:prstGeom prst="rect">
                <a:avLst/>
              </a:prstGeom>
            </p:spPr>
          </p:pic>
        </p:grpSp>
        <p:pic>
          <p:nvPicPr>
            <p:cNvPr id="13" name="Picture 12">
              <a:extLst>
                <a:ext uri="{FF2B5EF4-FFF2-40B4-BE49-F238E27FC236}">
                  <a16:creationId xmlns:a16="http://schemas.microsoft.com/office/drawing/2014/main" id="{5932F9F1-BC4E-D78C-A380-3F0AB8E566A0}"/>
                </a:ext>
              </a:extLst>
            </p:cNvPr>
            <p:cNvPicPr>
              <a:picLocks noChangeAspect="1"/>
            </p:cNvPicPr>
            <p:nvPr/>
          </p:nvPicPr>
          <p:blipFill>
            <a:blip r:embed="rId4">
              <a:grayscl/>
            </a:blip>
            <a:stretch>
              <a:fillRect/>
            </a:stretch>
          </p:blipFill>
          <p:spPr>
            <a:xfrm>
              <a:off x="6417704" y="4776536"/>
              <a:ext cx="5543896" cy="1189001"/>
            </a:xfrm>
            <a:prstGeom prst="rect">
              <a:avLst/>
            </a:prstGeom>
          </p:spPr>
        </p:pic>
      </p:grpSp>
      <p:sp>
        <p:nvSpPr>
          <p:cNvPr id="16" name="Title 1">
            <a:extLst>
              <a:ext uri="{FF2B5EF4-FFF2-40B4-BE49-F238E27FC236}">
                <a16:creationId xmlns:a16="http://schemas.microsoft.com/office/drawing/2014/main" id="{B33E59E5-CC14-5268-750E-F23847F9F071}"/>
              </a:ext>
            </a:extLst>
          </p:cNvPr>
          <p:cNvSpPr>
            <a:spLocks noGrp="1"/>
          </p:cNvSpPr>
          <p:nvPr>
            <p:ph type="title"/>
          </p:nvPr>
        </p:nvSpPr>
        <p:spPr>
          <a:xfrm>
            <a:off x="1080000" y="1080000"/>
            <a:ext cx="4744800" cy="576000"/>
          </a:xfrm>
        </p:spPr>
        <p:txBody>
          <a:bodyPr/>
          <a:lstStyle/>
          <a:p>
            <a:r>
              <a:rPr lang="en-US" dirty="0"/>
              <a:t>The support matters</a:t>
            </a:r>
          </a:p>
        </p:txBody>
      </p:sp>
      <p:sp>
        <p:nvSpPr>
          <p:cNvPr id="17" name="Content Placeholder 2">
            <a:extLst>
              <a:ext uri="{FF2B5EF4-FFF2-40B4-BE49-F238E27FC236}">
                <a16:creationId xmlns:a16="http://schemas.microsoft.com/office/drawing/2014/main" id="{8E00F1DB-7480-4CBD-C805-9B84FA27805A}"/>
              </a:ext>
            </a:extLst>
          </p:cNvPr>
          <p:cNvSpPr>
            <a:spLocks noGrp="1"/>
          </p:cNvSpPr>
          <p:nvPr>
            <p:ph type="body" sz="quarter" idx="10"/>
          </p:nvPr>
        </p:nvSpPr>
        <p:spPr>
          <a:xfrm>
            <a:off x="1080000" y="1980000"/>
            <a:ext cx="5016000" cy="4230000"/>
          </a:xfrm>
        </p:spPr>
        <p:txBody>
          <a:bodyPr/>
          <a:lstStyle/>
          <a:p>
            <a:pPr marL="0" lvl="1" indent="0">
              <a:buNone/>
            </a:pPr>
            <a:r>
              <a:rPr lang="en-US" sz="1800" dirty="0"/>
              <a:t>What gives it great value is that there are many of us. </a:t>
            </a:r>
            <a:br>
              <a:rPr lang="en-US" sz="1800" dirty="0"/>
            </a:br>
            <a:br>
              <a:rPr lang="en-US" sz="1800" dirty="0"/>
            </a:br>
            <a:r>
              <a:rPr lang="en-US" sz="1800" dirty="0"/>
              <a:t>Finansforbundet has the exclusive right to negotiate agreements and professional matters within the financial area on behalf of our members. Almost 80% of the employees in the Danish financial sector generally support Finansforbundet in the form of membership.</a:t>
            </a:r>
            <a:br>
              <a:rPr lang="en-US" sz="1800" dirty="0"/>
            </a:br>
            <a:endParaRPr lang="en-US" sz="1800" dirty="0"/>
          </a:p>
          <a:p>
            <a:pPr marL="0" lvl="1" indent="0">
              <a:buNone/>
            </a:pPr>
            <a:r>
              <a:rPr lang="en-US" sz="1800" dirty="0"/>
              <a:t>When we are negotiating a collective agreement, it is of great importance that Finansforbundet has the support of as many Danske Bank employees in Denmark as possible.</a:t>
            </a:r>
          </a:p>
          <a:p>
            <a:pPr marL="0" lvl="1" indent="0">
              <a:buNone/>
            </a:pPr>
            <a:br>
              <a:rPr lang="en-US" sz="1800" dirty="0"/>
            </a:br>
            <a:r>
              <a:rPr lang="en-US" sz="1800" dirty="0"/>
              <a:t>Those who only cheer do not count, and a continued strong voice and strong results require support = members</a:t>
            </a:r>
            <a:endParaRPr lang="da-DK" dirty="0"/>
          </a:p>
          <a:p>
            <a:pPr lvl="1"/>
            <a:endParaRPr lang="da-DK" dirty="0"/>
          </a:p>
          <a:p>
            <a:pPr lvl="1"/>
            <a:endParaRPr lang="da-DK" dirty="0"/>
          </a:p>
          <a:p>
            <a:pPr lvl="1"/>
            <a:endParaRPr lang="da-DK" dirty="0"/>
          </a:p>
          <a:p>
            <a:endParaRPr lang="en-US" dirty="0"/>
          </a:p>
        </p:txBody>
      </p:sp>
    </p:spTree>
    <p:extLst>
      <p:ext uri="{BB962C8B-B14F-4D97-AF65-F5344CB8AC3E}">
        <p14:creationId xmlns:p14="http://schemas.microsoft.com/office/powerpoint/2010/main" val="1713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D546-5280-738E-D367-5CD7E1DE65FC}"/>
              </a:ext>
            </a:extLst>
          </p:cNvPr>
          <p:cNvSpPr>
            <a:spLocks noGrp="1"/>
          </p:cNvSpPr>
          <p:nvPr>
            <p:ph type="title"/>
          </p:nvPr>
        </p:nvSpPr>
        <p:spPr>
          <a:xfrm>
            <a:off x="6489036" y="1005859"/>
            <a:ext cx="5398164" cy="576000"/>
          </a:xfrm>
        </p:spPr>
        <p:txBody>
          <a:bodyPr/>
          <a:lstStyle/>
          <a:p>
            <a:r>
              <a:rPr lang="da-DK" sz="2400" b="1" dirty="0">
                <a:solidFill>
                  <a:srgbClr val="002060"/>
                </a:solidFill>
                <a:latin typeface="Arial" panose="020B0604020202020204" pitchFamily="34" charset="0"/>
              </a:rPr>
              <a:t>Local </a:t>
            </a:r>
            <a:r>
              <a:rPr lang="da-DK" sz="2400" b="1" dirty="0" err="1">
                <a:solidFill>
                  <a:srgbClr val="002060"/>
                </a:solidFill>
                <a:latin typeface="Arial" panose="020B0604020202020204" pitchFamily="34" charset="0"/>
              </a:rPr>
              <a:t>anchoring</a:t>
            </a:r>
            <a:r>
              <a:rPr lang="da-DK" sz="2400" b="1" dirty="0">
                <a:solidFill>
                  <a:srgbClr val="002060"/>
                </a:solidFill>
                <a:latin typeface="Arial" panose="020B0604020202020204" pitchFamily="34" charset="0"/>
              </a:rPr>
              <a:t> in Danske Bank</a:t>
            </a:r>
            <a:endParaRPr lang="da-DK" dirty="0"/>
          </a:p>
        </p:txBody>
      </p:sp>
      <p:sp>
        <p:nvSpPr>
          <p:cNvPr id="3" name="Text Placeholder 2">
            <a:extLst>
              <a:ext uri="{FF2B5EF4-FFF2-40B4-BE49-F238E27FC236}">
                <a16:creationId xmlns:a16="http://schemas.microsoft.com/office/drawing/2014/main" id="{663A1676-A5A1-FC45-ECA8-5B8AB017B078}"/>
              </a:ext>
            </a:extLst>
          </p:cNvPr>
          <p:cNvSpPr>
            <a:spLocks noGrp="1"/>
          </p:cNvSpPr>
          <p:nvPr>
            <p:ph type="body" sz="quarter" idx="10"/>
          </p:nvPr>
        </p:nvSpPr>
        <p:spPr>
          <a:xfrm>
            <a:off x="6489036" y="1980000"/>
            <a:ext cx="5398164" cy="4230000"/>
          </a:xfrm>
        </p:spPr>
        <p:txBody>
          <a:bodyPr/>
          <a:lstStyle/>
          <a:p>
            <a:r>
              <a:rPr lang="da-DK" sz="1800" dirty="0">
                <a:solidFill>
                  <a:srgbClr val="002060"/>
                </a:solidFill>
                <a:latin typeface="Arial" panose="020B0604020202020204" pitchFamily="34" charset="0"/>
              </a:rPr>
              <a:t>Finansforbundet i Danske Bank have </a:t>
            </a:r>
            <a:r>
              <a:rPr lang="da-DK" sz="1800" dirty="0" err="1">
                <a:solidFill>
                  <a:srgbClr val="002060"/>
                </a:solidFill>
                <a:latin typeface="Arial" panose="020B0604020202020204" pitchFamily="34" charset="0"/>
              </a:rPr>
              <a:t>several</a:t>
            </a:r>
            <a:r>
              <a:rPr lang="da-DK" sz="1800" dirty="0">
                <a:solidFill>
                  <a:srgbClr val="002060"/>
                </a:solidFill>
                <a:latin typeface="Arial" panose="020B0604020202020204" pitchFamily="34" charset="0"/>
              </a:rPr>
              <a:t> hundred </a:t>
            </a:r>
            <a:r>
              <a:rPr lang="da-DK" sz="1800" dirty="0" err="1">
                <a:solidFill>
                  <a:srgbClr val="002060"/>
                </a:solidFill>
                <a:latin typeface="Arial" panose="020B0604020202020204" pitchFamily="34" charset="0"/>
              </a:rPr>
              <a:t>dedicated</a:t>
            </a:r>
            <a:r>
              <a:rPr lang="da-DK" sz="1800" dirty="0">
                <a:solidFill>
                  <a:srgbClr val="002060"/>
                </a:solidFill>
                <a:latin typeface="Arial" panose="020B0604020202020204" pitchFamily="34" charset="0"/>
              </a:rPr>
              <a:t>, </a:t>
            </a:r>
            <a:r>
              <a:rPr lang="en-US" sz="1800" dirty="0"/>
              <a:t>member-elected union representatives, who are close to colleagues and management throughout the bank</a:t>
            </a:r>
            <a:endParaRPr lang="da-DK" sz="1800" dirty="0">
              <a:solidFill>
                <a:srgbClr val="002060"/>
              </a:solidFill>
              <a:latin typeface="Arial" panose="020B0604020202020204" pitchFamily="34" charset="0"/>
            </a:endParaRPr>
          </a:p>
          <a:p>
            <a:endParaRPr lang="da-DK" sz="1800" dirty="0">
              <a:solidFill>
                <a:srgbClr val="002060"/>
              </a:solidFill>
            </a:endParaRPr>
          </a:p>
          <a:p>
            <a:r>
              <a:rPr lang="da-DK" sz="1800" dirty="0">
                <a:solidFill>
                  <a:srgbClr val="002060"/>
                </a:solidFill>
                <a:latin typeface="Arial" panose="020B0604020202020204" pitchFamily="34" charset="0"/>
              </a:rPr>
              <a:t>In addition to </a:t>
            </a:r>
            <a:r>
              <a:rPr lang="da-DK" sz="1800" dirty="0" err="1">
                <a:solidFill>
                  <a:srgbClr val="002060"/>
                </a:solidFill>
                <a:latin typeface="Arial" panose="020B0604020202020204" pitchFamily="34" charset="0"/>
              </a:rPr>
              <a:t>that</a:t>
            </a:r>
            <a:r>
              <a:rPr lang="da-DK" sz="1800" dirty="0">
                <a:solidFill>
                  <a:srgbClr val="002060"/>
                </a:solidFill>
                <a:latin typeface="Arial" panose="020B0604020202020204" pitchFamily="34" charset="0"/>
              </a:rPr>
              <a:t> Finansforbundet i Danske Bank </a:t>
            </a:r>
            <a:r>
              <a:rPr lang="en-US" sz="1800" dirty="0"/>
              <a:t>has a district board of 10 people, as well as a district office with lawyers and other specialists sitting in Danske Bank.</a:t>
            </a:r>
            <a:endParaRPr lang="da-DK" sz="1800" dirty="0">
              <a:solidFill>
                <a:srgbClr val="002060"/>
              </a:solidFill>
              <a:latin typeface="Arial" panose="020B0604020202020204" pitchFamily="34" charset="0"/>
            </a:endParaRPr>
          </a:p>
          <a:p>
            <a:endParaRPr lang="da-DK" sz="1800" dirty="0">
              <a:solidFill>
                <a:srgbClr val="002060"/>
              </a:solidFill>
              <a:latin typeface="Arial" panose="020B0604020202020204" pitchFamily="34" charset="0"/>
            </a:endParaRPr>
          </a:p>
          <a:p>
            <a:r>
              <a:rPr lang="en-US" sz="1800" dirty="0">
                <a:solidFill>
                  <a:srgbClr val="002060"/>
                </a:solidFill>
                <a:latin typeface="Arial" panose="020B0604020202020204" pitchFamily="34" charset="0"/>
              </a:rPr>
              <a:t>It provides the opportunity to constantly know what is happening in the group and act as sparring partners in daily life for both members and management.</a:t>
            </a:r>
            <a:br>
              <a:rPr lang="da-DK" sz="1800" dirty="0">
                <a:solidFill>
                  <a:srgbClr val="002060"/>
                </a:solidFill>
                <a:latin typeface="Arial" panose="020B0604020202020204" pitchFamily="34" charset="0"/>
              </a:rPr>
            </a:br>
            <a:endParaRPr lang="da-DK" sz="1800" dirty="0">
              <a:solidFill>
                <a:srgbClr val="002060"/>
              </a:solidFill>
              <a:latin typeface="Arial" panose="020B0604020202020204" pitchFamily="34" charset="0"/>
            </a:endParaRPr>
          </a:p>
          <a:p>
            <a:r>
              <a:rPr lang="da-DK" sz="1800" dirty="0" err="1">
                <a:solidFill>
                  <a:srgbClr val="002060"/>
                </a:solidFill>
              </a:rPr>
              <a:t>Our</a:t>
            </a:r>
            <a:r>
              <a:rPr lang="da-DK" sz="1800" dirty="0">
                <a:solidFill>
                  <a:srgbClr val="002060"/>
                </a:solidFill>
              </a:rPr>
              <a:t> </a:t>
            </a:r>
            <a:r>
              <a:rPr lang="da-DK" sz="1800" dirty="0" err="1">
                <a:solidFill>
                  <a:srgbClr val="002060"/>
                </a:solidFill>
              </a:rPr>
              <a:t>own</a:t>
            </a:r>
            <a:r>
              <a:rPr lang="da-DK" sz="1800" dirty="0">
                <a:solidFill>
                  <a:srgbClr val="002060"/>
                </a:solidFill>
              </a:rPr>
              <a:t> homepage:</a:t>
            </a:r>
            <a:br>
              <a:rPr lang="da-DK" sz="1800" dirty="0">
                <a:solidFill>
                  <a:srgbClr val="002060"/>
                </a:solidFill>
              </a:rPr>
            </a:br>
            <a:br>
              <a:rPr lang="da-DK" sz="1800" dirty="0">
                <a:solidFill>
                  <a:srgbClr val="002060"/>
                </a:solidFill>
                <a:latin typeface="Arial" panose="020B0604020202020204" pitchFamily="34" charset="0"/>
              </a:rPr>
            </a:br>
            <a:r>
              <a:rPr lang="da-DK" dirty="0">
                <a:solidFill>
                  <a:schemeClr val="accent3">
                    <a:lumMod val="75000"/>
                  </a:schemeClr>
                </a:solidFill>
                <a:hlinkClick r:id="rId3">
                  <a:extLst>
                    <a:ext uri="{A12FA001-AC4F-418D-AE19-62706E023703}">
                      <ahyp:hlinkClr xmlns:ahyp="http://schemas.microsoft.com/office/drawing/2018/hyperlinkcolor" val="tx"/>
                    </a:ext>
                  </a:extLst>
                </a:hlinkClick>
              </a:rPr>
              <a:t>https://finansforbundet.dk/dk/kredse/finansforbundet-i-danske-bank/</a:t>
            </a:r>
            <a:endParaRPr lang="da-DK" dirty="0">
              <a:solidFill>
                <a:schemeClr val="accent3">
                  <a:lumMod val="75000"/>
                </a:schemeClr>
              </a:solidFill>
            </a:endParaRPr>
          </a:p>
          <a:p>
            <a:endParaRPr lang="da-DK" sz="1800" dirty="0">
              <a:solidFill>
                <a:srgbClr val="002060"/>
              </a:solidFill>
              <a:latin typeface="Arial" panose="020B0604020202020204" pitchFamily="34" charset="0"/>
            </a:endParaRPr>
          </a:p>
          <a:p>
            <a:endParaRPr lang="da-DK" sz="2000" dirty="0"/>
          </a:p>
        </p:txBody>
      </p:sp>
      <p:sp>
        <p:nvSpPr>
          <p:cNvPr id="18" name="Rectangle: Rounded Corners 17">
            <a:extLst>
              <a:ext uri="{FF2B5EF4-FFF2-40B4-BE49-F238E27FC236}">
                <a16:creationId xmlns:a16="http://schemas.microsoft.com/office/drawing/2014/main" id="{3A9624C5-6F22-DF64-75C3-6CF7C4413749}"/>
              </a:ext>
            </a:extLst>
          </p:cNvPr>
          <p:cNvSpPr/>
          <p:nvPr/>
        </p:nvSpPr>
        <p:spPr>
          <a:xfrm>
            <a:off x="513885" y="2157515"/>
            <a:ext cx="5189081" cy="4230000"/>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da-DK" sz="2000" dirty="0">
              <a:solidFill>
                <a:schemeClr val="tx1"/>
              </a:solidFill>
            </a:endParaRPr>
          </a:p>
          <a:p>
            <a:pPr algn="ctr"/>
            <a:endParaRPr lang="da-DK" sz="2000" dirty="0">
              <a:solidFill>
                <a:schemeClr val="tx1"/>
              </a:solidFill>
            </a:endParaRPr>
          </a:p>
          <a:p>
            <a:pPr algn="ctr"/>
            <a:br>
              <a:rPr lang="da-DK" sz="2000" dirty="0">
                <a:solidFill>
                  <a:schemeClr val="tx1"/>
                </a:solidFill>
              </a:rPr>
            </a:br>
            <a:r>
              <a:rPr lang="da-DK" sz="2400" b="1" dirty="0">
                <a:solidFill>
                  <a:schemeClr val="bg1"/>
                </a:solidFill>
              </a:rPr>
              <a:t>Finansforbundet i Danske Bank</a:t>
            </a: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p:txBody>
      </p:sp>
      <p:sp>
        <p:nvSpPr>
          <p:cNvPr id="19" name="Rectangle: Rounded Corners 18">
            <a:extLst>
              <a:ext uri="{FF2B5EF4-FFF2-40B4-BE49-F238E27FC236}">
                <a16:creationId xmlns:a16="http://schemas.microsoft.com/office/drawing/2014/main" id="{E0FDD154-26A2-B72F-D528-A8A6344ADBDD}"/>
              </a:ext>
            </a:extLst>
          </p:cNvPr>
          <p:cNvSpPr/>
          <p:nvPr/>
        </p:nvSpPr>
        <p:spPr>
          <a:xfrm>
            <a:off x="453731" y="963718"/>
            <a:ext cx="5189080" cy="854890"/>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rPr>
              <a:t>Finansforbundet</a:t>
            </a:r>
            <a:r>
              <a:rPr lang="da-DK" sz="2000" dirty="0">
                <a:solidFill>
                  <a:schemeClr val="tx1"/>
                </a:solidFill>
              </a:rPr>
              <a:t> </a:t>
            </a:r>
          </a:p>
        </p:txBody>
      </p:sp>
      <p:sp>
        <p:nvSpPr>
          <p:cNvPr id="4" name="Rectangle: Rounded Corners 3">
            <a:extLst>
              <a:ext uri="{FF2B5EF4-FFF2-40B4-BE49-F238E27FC236}">
                <a16:creationId xmlns:a16="http://schemas.microsoft.com/office/drawing/2014/main" id="{F799FE99-F3E0-0F17-1D1A-FB3A1EB957B3}"/>
              </a:ext>
            </a:extLst>
          </p:cNvPr>
          <p:cNvSpPr/>
          <p:nvPr/>
        </p:nvSpPr>
        <p:spPr>
          <a:xfrm>
            <a:off x="835053" y="4272515"/>
            <a:ext cx="4555092" cy="854890"/>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err="1">
                <a:solidFill>
                  <a:schemeClr val="tx1"/>
                </a:solidFill>
              </a:rPr>
              <a:t>Elected</a:t>
            </a:r>
            <a:r>
              <a:rPr lang="da-DK" sz="2000" dirty="0">
                <a:solidFill>
                  <a:schemeClr val="tx1"/>
                </a:solidFill>
              </a:rPr>
              <a:t> </a:t>
            </a:r>
            <a:r>
              <a:rPr lang="da-DK" sz="2000" dirty="0" err="1">
                <a:solidFill>
                  <a:schemeClr val="tx1"/>
                </a:solidFill>
              </a:rPr>
              <a:t>district</a:t>
            </a:r>
            <a:r>
              <a:rPr lang="da-DK" sz="2000" dirty="0">
                <a:solidFill>
                  <a:schemeClr val="tx1"/>
                </a:solidFill>
              </a:rPr>
              <a:t> board</a:t>
            </a:r>
            <a:br>
              <a:rPr lang="da-DK" sz="2000" dirty="0">
                <a:solidFill>
                  <a:schemeClr val="tx1"/>
                </a:solidFill>
              </a:rPr>
            </a:br>
            <a:r>
              <a:rPr lang="da-DK" sz="2000" dirty="0">
                <a:solidFill>
                  <a:schemeClr val="tx1"/>
                </a:solidFill>
              </a:rPr>
              <a:t>(kredsbestyrelse)</a:t>
            </a:r>
          </a:p>
        </p:txBody>
      </p:sp>
      <p:sp>
        <p:nvSpPr>
          <p:cNvPr id="5" name="Rectangle: Rounded Corners 4">
            <a:extLst>
              <a:ext uri="{FF2B5EF4-FFF2-40B4-BE49-F238E27FC236}">
                <a16:creationId xmlns:a16="http://schemas.microsoft.com/office/drawing/2014/main" id="{2519E091-4B50-6BA8-51D0-BBB6DF49027D}"/>
              </a:ext>
            </a:extLst>
          </p:cNvPr>
          <p:cNvSpPr/>
          <p:nvPr/>
        </p:nvSpPr>
        <p:spPr>
          <a:xfrm>
            <a:off x="835053" y="2995322"/>
            <a:ext cx="4555092" cy="1105148"/>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solidFill>
                  <a:schemeClr val="tx1"/>
                </a:solidFill>
              </a:rPr>
              <a:t>Union </a:t>
            </a:r>
            <a:r>
              <a:rPr lang="da-DK" sz="2000" dirty="0" err="1">
                <a:solidFill>
                  <a:schemeClr val="tx1"/>
                </a:solidFill>
              </a:rPr>
              <a:t>representatives</a:t>
            </a:r>
            <a:r>
              <a:rPr lang="da-DK" sz="2000" dirty="0">
                <a:solidFill>
                  <a:schemeClr val="tx1"/>
                </a:solidFill>
              </a:rPr>
              <a:t> </a:t>
            </a:r>
            <a:br>
              <a:rPr lang="da-DK" sz="2000" dirty="0">
                <a:solidFill>
                  <a:schemeClr val="tx1"/>
                </a:solidFill>
              </a:rPr>
            </a:br>
            <a:r>
              <a:rPr lang="da-DK" sz="2000" dirty="0">
                <a:solidFill>
                  <a:schemeClr val="tx1"/>
                </a:solidFill>
              </a:rPr>
              <a:t>in all </a:t>
            </a:r>
            <a:r>
              <a:rPr lang="da-DK" sz="2000" dirty="0" err="1">
                <a:solidFill>
                  <a:schemeClr val="tx1"/>
                </a:solidFill>
              </a:rPr>
              <a:t>organisational</a:t>
            </a:r>
            <a:r>
              <a:rPr lang="da-DK" sz="2000" dirty="0">
                <a:solidFill>
                  <a:schemeClr val="tx1"/>
                </a:solidFill>
              </a:rPr>
              <a:t> units </a:t>
            </a:r>
            <a:br>
              <a:rPr lang="da-DK" sz="2000" dirty="0">
                <a:solidFill>
                  <a:schemeClr val="tx1"/>
                </a:solidFill>
              </a:rPr>
            </a:br>
            <a:r>
              <a:rPr lang="da-DK" sz="2000" dirty="0" err="1">
                <a:solidFill>
                  <a:schemeClr val="tx1"/>
                </a:solidFill>
              </a:rPr>
              <a:t>elected</a:t>
            </a:r>
            <a:r>
              <a:rPr lang="da-DK" sz="2000" dirty="0">
                <a:solidFill>
                  <a:schemeClr val="tx1"/>
                </a:solidFill>
              </a:rPr>
              <a:t> by the </a:t>
            </a:r>
            <a:r>
              <a:rPr lang="da-DK" sz="2000" dirty="0" err="1">
                <a:solidFill>
                  <a:schemeClr val="tx1"/>
                </a:solidFill>
              </a:rPr>
              <a:t>members</a:t>
            </a:r>
            <a:endParaRPr lang="da-DK" sz="2000" dirty="0">
              <a:solidFill>
                <a:schemeClr val="tx1"/>
              </a:solidFill>
            </a:endParaRPr>
          </a:p>
        </p:txBody>
      </p:sp>
      <p:sp>
        <p:nvSpPr>
          <p:cNvPr id="6" name="Rectangle: Rounded Corners 5">
            <a:extLst>
              <a:ext uri="{FF2B5EF4-FFF2-40B4-BE49-F238E27FC236}">
                <a16:creationId xmlns:a16="http://schemas.microsoft.com/office/drawing/2014/main" id="{59B437F3-16DD-0C7D-D661-BA2AD8C0E69E}"/>
              </a:ext>
            </a:extLst>
          </p:cNvPr>
          <p:cNvSpPr/>
          <p:nvPr/>
        </p:nvSpPr>
        <p:spPr>
          <a:xfrm>
            <a:off x="835053" y="5279321"/>
            <a:ext cx="4555092" cy="854890"/>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District office with lawyers </a:t>
            </a:r>
            <a:br>
              <a:rPr lang="en-US" sz="2000" dirty="0">
                <a:solidFill>
                  <a:schemeClr val="tx1"/>
                </a:solidFill>
              </a:rPr>
            </a:br>
            <a:r>
              <a:rPr lang="en-US" sz="2000" dirty="0">
                <a:solidFill>
                  <a:schemeClr val="tx1"/>
                </a:solidFill>
              </a:rPr>
              <a:t>and other specialists</a:t>
            </a:r>
          </a:p>
        </p:txBody>
      </p:sp>
    </p:spTree>
    <p:extLst>
      <p:ext uri="{BB962C8B-B14F-4D97-AF65-F5344CB8AC3E}">
        <p14:creationId xmlns:p14="http://schemas.microsoft.com/office/powerpoint/2010/main" val="313556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Emner</a:t>
            </a:r>
            <a:endParaRPr lang="en-US" dirty="0"/>
          </a:p>
        </p:txBody>
      </p:sp>
      <p:sp>
        <p:nvSpPr>
          <p:cNvPr id="3" name="Content Placeholder 2"/>
          <p:cNvSpPr>
            <a:spLocks noGrp="1"/>
          </p:cNvSpPr>
          <p:nvPr>
            <p:ph type="body" sz="quarter" idx="10"/>
          </p:nvPr>
        </p:nvSpPr>
        <p:spPr/>
        <p:txBody>
          <a:bodyPr/>
          <a:lstStyle/>
          <a:p>
            <a:pPr lvl="1"/>
            <a:r>
              <a:rPr lang="da-DK" sz="1800" dirty="0"/>
              <a:t>Opbakningen betyder noget</a:t>
            </a:r>
          </a:p>
          <a:p>
            <a:pPr lvl="1"/>
            <a:endParaRPr lang="da-DK" sz="1800" dirty="0"/>
          </a:p>
          <a:p>
            <a:pPr lvl="1"/>
            <a:r>
              <a:rPr lang="da-DK" sz="1800" dirty="0"/>
              <a:t>Lokal forankring i Danske Bank</a:t>
            </a:r>
          </a:p>
          <a:p>
            <a:pPr lvl="1"/>
            <a:endParaRPr lang="da-DK" sz="1800" dirty="0"/>
          </a:p>
          <a:p>
            <a:pPr lvl="1"/>
            <a:r>
              <a:rPr lang="da-DK" sz="1800" dirty="0"/>
              <a:t>Arrangementer, kurser og netværk</a:t>
            </a:r>
          </a:p>
          <a:p>
            <a:pPr lvl="1"/>
            <a:endParaRPr lang="da-DK" sz="1800" dirty="0"/>
          </a:p>
          <a:p>
            <a:pPr lvl="1"/>
            <a:r>
              <a:rPr lang="da-DK" sz="1800" dirty="0"/>
              <a:t>Fokus på karriere og udvikling</a:t>
            </a:r>
          </a:p>
          <a:p>
            <a:pPr lvl="1"/>
            <a:endParaRPr lang="da-DK" sz="1800" dirty="0"/>
          </a:p>
          <a:p>
            <a:pPr lvl="1"/>
            <a:r>
              <a:rPr lang="da-DK" sz="1800" dirty="0"/>
              <a:t>Trivsel – din og dine kollegers</a:t>
            </a:r>
          </a:p>
          <a:p>
            <a:pPr lvl="1"/>
            <a:endParaRPr lang="da-DK" sz="1800" dirty="0"/>
          </a:p>
          <a:p>
            <a:pPr lvl="1"/>
            <a:r>
              <a:rPr lang="da-DK" sz="1800" dirty="0"/>
              <a:t>Kontante fordele</a:t>
            </a:r>
          </a:p>
          <a:p>
            <a:pPr lvl="1"/>
            <a:endParaRPr lang="da-DK" sz="1800" dirty="0"/>
          </a:p>
          <a:p>
            <a:pPr lvl="1"/>
            <a:r>
              <a:rPr lang="da-DK" sz="1800" dirty="0"/>
              <a:t>Sammenligninger</a:t>
            </a:r>
          </a:p>
          <a:p>
            <a:pPr lvl="1"/>
            <a:endParaRPr lang="da-DK" sz="1800" dirty="0"/>
          </a:p>
          <a:p>
            <a:pPr lvl="1"/>
            <a:r>
              <a:rPr lang="da-DK" sz="1800" dirty="0"/>
              <a:t>Vil du vide mere?</a:t>
            </a:r>
          </a:p>
          <a:p>
            <a:pPr lvl="1"/>
            <a:endParaRPr lang="da-DK" dirty="0"/>
          </a:p>
          <a:p>
            <a:pPr lvl="1"/>
            <a:endParaRPr lang="da-DK" dirty="0"/>
          </a:p>
          <a:p>
            <a:pPr lvl="1"/>
            <a:endParaRPr lang="da-DK" dirty="0"/>
          </a:p>
          <a:p>
            <a:pPr lvl="1"/>
            <a:endParaRPr lang="da-DK" dirty="0"/>
          </a:p>
          <a:p>
            <a:pPr lvl="1"/>
            <a:endParaRPr lang="da-DK" dirty="0"/>
          </a:p>
          <a:p>
            <a:endParaRPr lang="en-US" dirty="0"/>
          </a:p>
        </p:txBody>
      </p:sp>
      <p:pic>
        <p:nvPicPr>
          <p:cNvPr id="7" name="Picture Placeholder 6"/>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909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7F55-CC84-4E37-0254-937EDDB6975D}"/>
              </a:ext>
            </a:extLst>
          </p:cNvPr>
          <p:cNvSpPr>
            <a:spLocks noGrp="1"/>
          </p:cNvSpPr>
          <p:nvPr>
            <p:ph type="title"/>
          </p:nvPr>
        </p:nvSpPr>
        <p:spPr/>
        <p:txBody>
          <a:bodyPr/>
          <a:lstStyle/>
          <a:p>
            <a:r>
              <a:rPr lang="da-DK" dirty="0" err="1"/>
              <a:t>Influence</a:t>
            </a:r>
            <a:endParaRPr lang="da-DK" dirty="0"/>
          </a:p>
        </p:txBody>
      </p:sp>
      <p:sp>
        <p:nvSpPr>
          <p:cNvPr id="3" name="Text Placeholder 2">
            <a:extLst>
              <a:ext uri="{FF2B5EF4-FFF2-40B4-BE49-F238E27FC236}">
                <a16:creationId xmlns:a16="http://schemas.microsoft.com/office/drawing/2014/main" id="{A37762F6-72A4-8096-DC93-FCC60E709709}"/>
              </a:ext>
            </a:extLst>
          </p:cNvPr>
          <p:cNvSpPr>
            <a:spLocks noGrp="1"/>
          </p:cNvSpPr>
          <p:nvPr>
            <p:ph type="body" sz="quarter" idx="10"/>
          </p:nvPr>
        </p:nvSpPr>
        <p:spPr>
          <a:xfrm>
            <a:off x="1080000" y="1980000"/>
            <a:ext cx="5123092" cy="4230000"/>
          </a:xfrm>
        </p:spPr>
        <p:txBody>
          <a:bodyPr/>
          <a:lstStyle/>
          <a:p>
            <a:r>
              <a:rPr lang="en-US" sz="1800" dirty="0">
                <a:solidFill>
                  <a:srgbClr val="002060"/>
                </a:solidFill>
              </a:rPr>
              <a:t>Members of Finansforbundet have many opportunities to influence developments both in everyday life and in a larger perspective</a:t>
            </a:r>
          </a:p>
          <a:p>
            <a:endParaRPr lang="da-DK" sz="1800" dirty="0">
              <a:solidFill>
                <a:srgbClr val="002060"/>
              </a:solidFill>
            </a:endParaRPr>
          </a:p>
          <a:p>
            <a:pPr marL="285750" indent="-285750">
              <a:buFont typeface="Arial" panose="020B0604020202020204" pitchFamily="34" charset="0"/>
              <a:buChar char="•"/>
            </a:pPr>
            <a:r>
              <a:rPr lang="en-US" sz="1800" dirty="0">
                <a:solidFill>
                  <a:srgbClr val="002060"/>
                </a:solidFill>
              </a:rPr>
              <a:t>The local cooperation between </a:t>
            </a:r>
            <a:br>
              <a:rPr lang="en-US" sz="1800" dirty="0">
                <a:solidFill>
                  <a:srgbClr val="002060"/>
                </a:solidFill>
              </a:rPr>
            </a:br>
            <a:r>
              <a:rPr lang="en-US" sz="1800" dirty="0">
                <a:solidFill>
                  <a:srgbClr val="002060"/>
                </a:solidFill>
              </a:rPr>
              <a:t>union representative and manager</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Cooperation between area union representatives and area management</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Group cooperation committee (SU)</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International cooperation </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Influence on the collective agreement</a:t>
            </a:r>
            <a:endParaRPr lang="da-DK" sz="1800" dirty="0">
              <a:solidFill>
                <a:srgbClr val="002060"/>
              </a:solidFill>
            </a:endParaRPr>
          </a:p>
          <a:p>
            <a:pPr marL="342900" indent="-342900">
              <a:buFont typeface="Arial" panose="020B0604020202020204" pitchFamily="34" charset="0"/>
              <a:buChar char="•"/>
            </a:pPr>
            <a:endParaRPr lang="da-DK" sz="1800" dirty="0">
              <a:solidFill>
                <a:srgbClr val="002060"/>
              </a:solidFill>
            </a:endParaRPr>
          </a:p>
          <a:p>
            <a:pPr lvl="1"/>
            <a:br>
              <a:rPr lang="da-DK" sz="2000" i="0" u="none" strike="noStrike" baseline="0" dirty="0">
                <a:solidFill>
                  <a:srgbClr val="000000"/>
                </a:solidFill>
                <a:latin typeface="Arial" panose="020B0604020202020204" pitchFamily="34" charset="0"/>
              </a:rPr>
            </a:br>
            <a:r>
              <a:rPr lang="da-DK" sz="2000" i="0" u="none" strike="noStrike" baseline="0" dirty="0">
                <a:solidFill>
                  <a:srgbClr val="000000"/>
                </a:solidFill>
                <a:latin typeface="Arial" panose="020B0604020202020204" pitchFamily="34" charset="0"/>
              </a:rPr>
              <a:t> </a:t>
            </a:r>
          </a:p>
          <a:p>
            <a:endParaRPr lang="da-DK" sz="1800" b="1" dirty="0">
              <a:solidFill>
                <a:srgbClr val="000000"/>
              </a:solidFill>
            </a:endParaRPr>
          </a:p>
          <a:p>
            <a:endParaRPr lang="da-DK" sz="1800" b="0" i="0" u="none" strike="noStrike" baseline="0" dirty="0">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55CBBE58-1D83-19B2-9BB8-89659AAF3D70}"/>
              </a:ext>
            </a:extLst>
          </p:cNvPr>
          <p:cNvPicPr>
            <a:picLocks noChangeAspect="1"/>
          </p:cNvPicPr>
          <p:nvPr/>
        </p:nvPicPr>
        <p:blipFill>
          <a:blip r:embed="rId3"/>
          <a:stretch>
            <a:fillRect/>
          </a:stretch>
        </p:blipFill>
        <p:spPr>
          <a:xfrm>
            <a:off x="6350876" y="0"/>
            <a:ext cx="5841124" cy="6858000"/>
          </a:xfrm>
          <a:prstGeom prst="rect">
            <a:avLst/>
          </a:prstGeom>
        </p:spPr>
      </p:pic>
    </p:spTree>
    <p:extLst>
      <p:ext uri="{BB962C8B-B14F-4D97-AF65-F5344CB8AC3E}">
        <p14:creationId xmlns:p14="http://schemas.microsoft.com/office/powerpoint/2010/main" val="11273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50F5-F136-A52D-D6D1-E784EA66F9FC}"/>
              </a:ext>
            </a:extLst>
          </p:cNvPr>
          <p:cNvSpPr>
            <a:spLocks noGrp="1"/>
          </p:cNvSpPr>
          <p:nvPr>
            <p:ph type="title"/>
          </p:nvPr>
        </p:nvSpPr>
        <p:spPr/>
        <p:txBody>
          <a:bodyPr/>
          <a:lstStyle/>
          <a:p>
            <a:r>
              <a:rPr lang="da-DK" u="sng" dirty="0" err="1">
                <a:solidFill>
                  <a:srgbClr val="002060"/>
                </a:solidFill>
              </a:rPr>
              <a:t>Your</a:t>
            </a:r>
            <a:r>
              <a:rPr lang="da-DK" dirty="0">
                <a:solidFill>
                  <a:srgbClr val="002060"/>
                </a:solidFill>
              </a:rPr>
              <a:t> </a:t>
            </a:r>
            <a:r>
              <a:rPr lang="da-DK" dirty="0" err="1">
                <a:solidFill>
                  <a:srgbClr val="002060"/>
                </a:solidFill>
              </a:rPr>
              <a:t>collective</a:t>
            </a:r>
            <a:r>
              <a:rPr lang="da-DK" dirty="0">
                <a:solidFill>
                  <a:srgbClr val="002060"/>
                </a:solidFill>
              </a:rPr>
              <a:t> agreement</a:t>
            </a:r>
          </a:p>
        </p:txBody>
      </p:sp>
      <p:sp>
        <p:nvSpPr>
          <p:cNvPr id="3" name="Text Placeholder 2">
            <a:extLst>
              <a:ext uri="{FF2B5EF4-FFF2-40B4-BE49-F238E27FC236}">
                <a16:creationId xmlns:a16="http://schemas.microsoft.com/office/drawing/2014/main" id="{2BF9368A-EDE5-6FC4-1FED-A309962EFD62}"/>
              </a:ext>
            </a:extLst>
          </p:cNvPr>
          <p:cNvSpPr>
            <a:spLocks noGrp="1"/>
          </p:cNvSpPr>
          <p:nvPr>
            <p:ph type="body" sz="quarter" idx="10"/>
          </p:nvPr>
        </p:nvSpPr>
        <p:spPr>
          <a:xfrm>
            <a:off x="1080000" y="1980000"/>
            <a:ext cx="5345514" cy="4230000"/>
          </a:xfrm>
        </p:spPr>
        <p:txBody>
          <a:bodyPr/>
          <a:lstStyle/>
          <a:p>
            <a:r>
              <a:rPr lang="en-US" sz="1800" b="1" dirty="0">
                <a:solidFill>
                  <a:srgbClr val="002060"/>
                </a:solidFill>
              </a:rPr>
              <a:t>STOK - standard agreement</a:t>
            </a:r>
          </a:p>
          <a:p>
            <a:r>
              <a:rPr lang="en-US" sz="1800" dirty="0">
                <a:solidFill>
                  <a:srgbClr val="002060"/>
                </a:solidFill>
              </a:rPr>
              <a:t>Finansforbundet and the financial sector employers' association (</a:t>
            </a:r>
            <a:r>
              <a:rPr lang="en-US" sz="1800" dirty="0" err="1">
                <a:solidFill>
                  <a:srgbClr val="002060"/>
                </a:solidFill>
              </a:rPr>
              <a:t>FinansDanmark</a:t>
            </a:r>
            <a:r>
              <a:rPr lang="en-US" sz="1800" dirty="0">
                <a:solidFill>
                  <a:srgbClr val="002060"/>
                </a:solidFill>
              </a:rPr>
              <a:t>) negotiate the STOK, which applies to the entire sector and forms the basis for the VOK.</a:t>
            </a:r>
          </a:p>
          <a:p>
            <a:endParaRPr lang="en-US" sz="1800" dirty="0">
              <a:solidFill>
                <a:srgbClr val="002060"/>
              </a:solidFill>
            </a:endParaRPr>
          </a:p>
          <a:p>
            <a:r>
              <a:rPr lang="en-US" sz="1800" b="1" dirty="0">
                <a:solidFill>
                  <a:srgbClr val="002060"/>
                </a:solidFill>
              </a:rPr>
              <a:t>VOK - company agreement</a:t>
            </a:r>
          </a:p>
          <a:p>
            <a:r>
              <a:rPr lang="en-US" sz="1800" dirty="0">
                <a:solidFill>
                  <a:srgbClr val="002060"/>
                </a:solidFill>
              </a:rPr>
              <a:t>Finansforbundet i Danske Bank and Danske Bank's HR management are negotiating the VOK for the employees of Danske Bank in addition to the STOK</a:t>
            </a:r>
            <a:endParaRPr lang="da-DK" sz="1800" dirty="0">
              <a:solidFill>
                <a:srgbClr val="002060"/>
              </a:solidFill>
            </a:endParaRPr>
          </a:p>
          <a:p>
            <a:endParaRPr lang="en-US" sz="1800" dirty="0">
              <a:solidFill>
                <a:srgbClr val="002060"/>
              </a:solidFill>
            </a:endParaRPr>
          </a:p>
          <a:p>
            <a:r>
              <a:rPr lang="en-US" sz="1800" dirty="0">
                <a:solidFill>
                  <a:srgbClr val="002060"/>
                </a:solidFill>
              </a:rPr>
              <a:t>All members have the opportunity to influence the focus and development of the collective agreement via surveys and sparring with trade union representatives and district board members</a:t>
            </a:r>
            <a:br>
              <a:rPr lang="da-DK" sz="1800" dirty="0">
                <a:solidFill>
                  <a:srgbClr val="002060"/>
                </a:solidFill>
              </a:rPr>
            </a:br>
            <a:endParaRPr lang="da-DK" sz="1800" dirty="0"/>
          </a:p>
        </p:txBody>
      </p:sp>
      <p:pic>
        <p:nvPicPr>
          <p:cNvPr id="7" name="Picture 6">
            <a:extLst>
              <a:ext uri="{FF2B5EF4-FFF2-40B4-BE49-F238E27FC236}">
                <a16:creationId xmlns:a16="http://schemas.microsoft.com/office/drawing/2014/main" id="{38E0C581-1FEC-16B4-4670-FC840AE4D61B}"/>
              </a:ext>
            </a:extLst>
          </p:cNvPr>
          <p:cNvPicPr>
            <a:picLocks noChangeAspect="1"/>
          </p:cNvPicPr>
          <p:nvPr/>
        </p:nvPicPr>
        <p:blipFill rotWithShape="1">
          <a:blip r:embed="rId2"/>
          <a:srcRect l="4257"/>
          <a:stretch/>
        </p:blipFill>
        <p:spPr>
          <a:xfrm>
            <a:off x="6610864" y="0"/>
            <a:ext cx="5581135" cy="6858000"/>
          </a:xfrm>
          <a:prstGeom prst="rect">
            <a:avLst/>
          </a:prstGeom>
        </p:spPr>
      </p:pic>
    </p:spTree>
    <p:extLst>
      <p:ext uri="{BB962C8B-B14F-4D97-AF65-F5344CB8AC3E}">
        <p14:creationId xmlns:p14="http://schemas.microsoft.com/office/powerpoint/2010/main" val="263304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97BE-31F8-D48D-3D1F-F739F4540D81}"/>
              </a:ext>
            </a:extLst>
          </p:cNvPr>
          <p:cNvSpPr>
            <a:spLocks noGrp="1"/>
          </p:cNvSpPr>
          <p:nvPr>
            <p:ph type="title"/>
          </p:nvPr>
        </p:nvSpPr>
        <p:spPr>
          <a:xfrm>
            <a:off x="5603879" y="1080000"/>
            <a:ext cx="6307384" cy="576000"/>
          </a:xfrm>
        </p:spPr>
        <p:txBody>
          <a:bodyPr/>
          <a:lstStyle/>
          <a:p>
            <a:r>
              <a:rPr lang="en-US" dirty="0"/>
              <a:t>Examples of special benefits of the </a:t>
            </a:r>
            <a:r>
              <a:rPr lang="da-DK" dirty="0"/>
              <a:t>VOK</a:t>
            </a:r>
          </a:p>
        </p:txBody>
      </p:sp>
      <p:sp>
        <p:nvSpPr>
          <p:cNvPr id="3" name="Text Placeholder 2">
            <a:extLst>
              <a:ext uri="{FF2B5EF4-FFF2-40B4-BE49-F238E27FC236}">
                <a16:creationId xmlns:a16="http://schemas.microsoft.com/office/drawing/2014/main" id="{BE5EC233-E768-4B1E-B724-E55980BD97FD}"/>
              </a:ext>
            </a:extLst>
          </p:cNvPr>
          <p:cNvSpPr>
            <a:spLocks noGrp="1"/>
          </p:cNvSpPr>
          <p:nvPr>
            <p:ph type="body" sz="quarter" idx="10"/>
          </p:nvPr>
        </p:nvSpPr>
        <p:spPr>
          <a:xfrm>
            <a:off x="5603879" y="1980000"/>
            <a:ext cx="6307384" cy="4230000"/>
          </a:xfrm>
        </p:spPr>
        <p:txBody>
          <a:bodyPr/>
          <a:lstStyle/>
          <a:p>
            <a:pPr marL="285750" indent="-285750">
              <a:buFont typeface="Arial" panose="020B0604020202020204" pitchFamily="34" charset="0"/>
              <a:buChar char="•"/>
            </a:pPr>
            <a:r>
              <a:rPr lang="en-US" sz="1800" dirty="0">
                <a:solidFill>
                  <a:srgbClr val="002060"/>
                </a:solidFill>
              </a:rPr>
              <a:t>Higher holiday allowance (3.25% - 3.75%)</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Higher company-paid pension contribution</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Better conditions in the event of a child's illness and hospitalization (up to 5 days - up to 2 weeks)</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Better terms for children part-time </a:t>
            </a:r>
            <a:br>
              <a:rPr lang="en-US" sz="1800" dirty="0">
                <a:solidFill>
                  <a:srgbClr val="002060"/>
                </a:solidFill>
              </a:rPr>
            </a:br>
            <a:r>
              <a:rPr lang="en-US" sz="1800" dirty="0">
                <a:solidFill>
                  <a:srgbClr val="002060"/>
                </a:solidFill>
              </a:rPr>
              <a:t>(only parents, max 1 year – also foster parents, no max)</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Simpler rules for job rotation</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TR can participate in the preparation of action plans</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Wages subject to compliance with rest periods </a:t>
            </a:r>
            <a:br>
              <a:rPr lang="en-US" sz="1800" dirty="0">
                <a:solidFill>
                  <a:srgbClr val="002060"/>
                </a:solidFill>
              </a:rPr>
            </a:br>
            <a:r>
              <a:rPr lang="en-US" sz="1800" dirty="0">
                <a:solidFill>
                  <a:srgbClr val="002060"/>
                </a:solidFill>
              </a:rPr>
              <a:t>(the 11-hour rule)</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r>
              <a:rPr lang="en-US" sz="1800" dirty="0">
                <a:solidFill>
                  <a:srgbClr val="002060"/>
                </a:solidFill>
              </a:rPr>
              <a:t>Salary system based on job profiles</a:t>
            </a:r>
            <a:br>
              <a:rPr lang="da-DK" dirty="0"/>
            </a:br>
            <a:endParaRPr lang="da-DK" dirty="0"/>
          </a:p>
        </p:txBody>
      </p:sp>
      <p:pic>
        <p:nvPicPr>
          <p:cNvPr id="6" name="Picture 5">
            <a:extLst>
              <a:ext uri="{FF2B5EF4-FFF2-40B4-BE49-F238E27FC236}">
                <a16:creationId xmlns:a16="http://schemas.microsoft.com/office/drawing/2014/main" id="{A3549F23-5F55-C172-C994-0FA2BDE53C08}"/>
              </a:ext>
            </a:extLst>
          </p:cNvPr>
          <p:cNvPicPr>
            <a:picLocks noChangeAspect="1"/>
          </p:cNvPicPr>
          <p:nvPr/>
        </p:nvPicPr>
        <p:blipFill rotWithShape="1">
          <a:blip r:embed="rId3"/>
          <a:srcRect r="5226"/>
          <a:stretch/>
        </p:blipFill>
        <p:spPr>
          <a:xfrm>
            <a:off x="0" y="0"/>
            <a:ext cx="5089986" cy="6858000"/>
          </a:xfrm>
          <a:prstGeom prst="rect">
            <a:avLst/>
          </a:prstGeom>
        </p:spPr>
      </p:pic>
    </p:spTree>
    <p:extLst>
      <p:ext uri="{BB962C8B-B14F-4D97-AF65-F5344CB8AC3E}">
        <p14:creationId xmlns:p14="http://schemas.microsoft.com/office/powerpoint/2010/main" val="86901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B68C-0009-42DF-0EEB-B98F502D7625}"/>
              </a:ext>
            </a:extLst>
          </p:cNvPr>
          <p:cNvSpPr>
            <a:spLocks noGrp="1"/>
          </p:cNvSpPr>
          <p:nvPr>
            <p:ph type="title"/>
          </p:nvPr>
        </p:nvSpPr>
        <p:spPr>
          <a:xfrm>
            <a:off x="1080000" y="907004"/>
            <a:ext cx="7387200" cy="576000"/>
          </a:xfrm>
        </p:spPr>
        <p:txBody>
          <a:bodyPr/>
          <a:lstStyle/>
          <a:p>
            <a:r>
              <a:rPr lang="da-DK" dirty="0"/>
              <a:t>Legal </a:t>
            </a:r>
            <a:r>
              <a:rPr lang="da-DK" dirty="0" err="1"/>
              <a:t>help</a:t>
            </a:r>
            <a:r>
              <a:rPr lang="da-DK" dirty="0"/>
              <a:t> and </a:t>
            </a:r>
            <a:r>
              <a:rPr lang="da-DK" dirty="0" err="1"/>
              <a:t>advice</a:t>
            </a:r>
            <a:endParaRPr lang="da-DK" dirty="0"/>
          </a:p>
        </p:txBody>
      </p:sp>
      <p:sp>
        <p:nvSpPr>
          <p:cNvPr id="3" name="Text Placeholder 2">
            <a:extLst>
              <a:ext uri="{FF2B5EF4-FFF2-40B4-BE49-F238E27FC236}">
                <a16:creationId xmlns:a16="http://schemas.microsoft.com/office/drawing/2014/main" id="{0366A2EE-936D-FE98-8F45-9D862621AA77}"/>
              </a:ext>
            </a:extLst>
          </p:cNvPr>
          <p:cNvSpPr>
            <a:spLocks noGrp="1"/>
          </p:cNvSpPr>
          <p:nvPr>
            <p:ph type="body" sz="quarter" idx="10"/>
          </p:nvPr>
        </p:nvSpPr>
        <p:spPr>
          <a:xfrm>
            <a:off x="1080000" y="1807002"/>
            <a:ext cx="8568826" cy="4230000"/>
          </a:xfrm>
        </p:spPr>
        <p:txBody>
          <a:bodyPr/>
          <a:lstStyle/>
          <a:p>
            <a:r>
              <a:rPr lang="en-US" sz="1800" dirty="0">
                <a:solidFill>
                  <a:srgbClr val="001965"/>
                </a:solidFill>
                <a:latin typeface="Arial" panose="020B0604020202020204" pitchFamily="34" charset="0"/>
              </a:rPr>
              <a:t>As a member, you are guaranteed legal help and advice.</a:t>
            </a:r>
            <a:br>
              <a:rPr lang="en-US" sz="1800" dirty="0">
                <a:solidFill>
                  <a:srgbClr val="001965"/>
                </a:solidFill>
                <a:latin typeface="Arial" panose="020B0604020202020204" pitchFamily="34" charset="0"/>
              </a:rPr>
            </a:br>
            <a:endParaRPr lang="en-US" sz="1800" dirty="0">
              <a:solidFill>
                <a:srgbClr val="001965"/>
              </a:solidFill>
              <a:latin typeface="Arial" panose="020B0604020202020204" pitchFamily="34" charset="0"/>
            </a:endParaRPr>
          </a:p>
          <a:p>
            <a:r>
              <a:rPr lang="en-US" sz="1800" dirty="0">
                <a:solidFill>
                  <a:srgbClr val="001965"/>
                </a:solidFill>
                <a:latin typeface="Arial" panose="020B0604020202020204" pitchFamily="34" charset="0"/>
              </a:rPr>
              <a:t>We have 3 lawyers in Finansforbundet in Danske Bank. This means that they have in-depth knowledge of Danske Bank and with direct access to negotiate exactly your problem with the bank.</a:t>
            </a:r>
          </a:p>
          <a:p>
            <a:br>
              <a:rPr lang="en-US" sz="1800" dirty="0">
                <a:solidFill>
                  <a:srgbClr val="001965"/>
                </a:solidFill>
                <a:latin typeface="Arial" panose="020B0604020202020204" pitchFamily="34" charset="0"/>
              </a:rPr>
            </a:br>
            <a:r>
              <a:rPr lang="en-US" sz="1800" dirty="0">
                <a:solidFill>
                  <a:srgbClr val="001965"/>
                </a:solidFill>
                <a:latin typeface="Arial" panose="020B0604020202020204" pitchFamily="34" charset="0"/>
              </a:rPr>
              <a:t>Finansforbundet centrally also makes lawyers, and social advisors available for employment, dismissal, disputes, etc.</a:t>
            </a:r>
          </a:p>
          <a:p>
            <a:endParaRPr lang="en-US" sz="1800" b="1" dirty="0">
              <a:solidFill>
                <a:srgbClr val="001965"/>
              </a:solidFill>
              <a:effectLst/>
              <a:latin typeface="Arial" panose="020B0604020202020204" pitchFamily="34" charset="0"/>
              <a:ea typeface="Calibri" panose="020F0502020204030204" pitchFamily="34" charset="0"/>
            </a:endParaRPr>
          </a:p>
          <a:p>
            <a:r>
              <a:rPr lang="en-US" sz="1800" dirty="0">
                <a:solidFill>
                  <a:srgbClr val="001965"/>
                </a:solidFill>
                <a:latin typeface="Arial" panose="020B0604020202020204" pitchFamily="34" charset="0"/>
              </a:rPr>
              <a:t>As an employee of a company that has a collective agreement with Finansforbundet, we are the only trade union that can conduct professional cases.</a:t>
            </a:r>
          </a:p>
          <a:p>
            <a:endParaRPr lang="en-US" sz="1800" dirty="0">
              <a:solidFill>
                <a:srgbClr val="001965"/>
              </a:solidFill>
              <a:latin typeface="Arial" panose="020B0604020202020204" pitchFamily="34" charset="0"/>
            </a:endParaRPr>
          </a:p>
          <a:p>
            <a:r>
              <a:rPr lang="en-US" sz="1800" dirty="0">
                <a:solidFill>
                  <a:srgbClr val="001965"/>
                </a:solidFill>
                <a:latin typeface="Arial" panose="020B0604020202020204" pitchFamily="34" charset="0"/>
              </a:rPr>
              <a:t>Among other things, we help you with:</a:t>
            </a:r>
          </a:p>
          <a:p>
            <a:pPr marL="285750" indent="-285750">
              <a:buFont typeface="Arial" panose="020B0604020202020204" pitchFamily="34" charset="0"/>
              <a:buChar char="•"/>
            </a:pPr>
            <a:r>
              <a:rPr lang="en-US" sz="1800" dirty="0">
                <a:solidFill>
                  <a:srgbClr val="001965"/>
                </a:solidFill>
                <a:latin typeface="Arial" panose="020B0604020202020204" pitchFamily="34" charset="0"/>
              </a:rPr>
              <a:t>Review of your employment contract before signing</a:t>
            </a:r>
          </a:p>
          <a:p>
            <a:pPr marL="285750" indent="-285750">
              <a:buFont typeface="Arial" panose="020B0604020202020204" pitchFamily="34" charset="0"/>
              <a:buChar char="•"/>
            </a:pPr>
            <a:r>
              <a:rPr lang="en-US" sz="1800" dirty="0">
                <a:solidFill>
                  <a:srgbClr val="001965"/>
                </a:solidFill>
                <a:latin typeface="Arial" panose="020B0604020202020204" pitchFamily="34" charset="0"/>
              </a:rPr>
              <a:t>Sparring for your salary negotiation</a:t>
            </a:r>
          </a:p>
          <a:p>
            <a:pPr marL="285750" indent="-285750">
              <a:buFont typeface="Arial" panose="020B0604020202020204" pitchFamily="34" charset="0"/>
              <a:buChar char="•"/>
            </a:pPr>
            <a:r>
              <a:rPr lang="en-US" sz="1800" dirty="0">
                <a:solidFill>
                  <a:srgbClr val="001965"/>
                </a:solidFill>
                <a:latin typeface="Arial" panose="020B0604020202020204" pitchFamily="34" charset="0"/>
              </a:rPr>
              <a:t>Advice on your rights in the event holidays, illness, termination or resignation Counseling in employment law conflicts</a:t>
            </a:r>
          </a:p>
          <a:p>
            <a:pPr marL="285750" indent="-285750">
              <a:buFont typeface="Arial" panose="020B0604020202020204" pitchFamily="34" charset="0"/>
              <a:buChar char="•"/>
            </a:pPr>
            <a:r>
              <a:rPr lang="en-US" sz="1800" dirty="0">
                <a:solidFill>
                  <a:srgbClr val="001965"/>
                </a:solidFill>
                <a:latin typeface="Arial" panose="020B0604020202020204" pitchFamily="34" charset="0"/>
              </a:rPr>
              <a:t>Information on maternity rules</a:t>
            </a:r>
            <a:br>
              <a:rPr lang="da-DK" sz="1800" dirty="0">
                <a:solidFill>
                  <a:srgbClr val="002060"/>
                </a:solidFill>
                <a:effectLst/>
                <a:latin typeface="Calibri" panose="020F0502020204030204" pitchFamily="34" charset="0"/>
                <a:ea typeface="Calibri" panose="020F0502020204030204" pitchFamily="34" charset="0"/>
              </a:rPr>
            </a:br>
            <a:endParaRPr lang="da-DK" sz="1800" dirty="0">
              <a:solidFill>
                <a:srgbClr val="002060"/>
              </a:solidFill>
              <a:effectLst/>
              <a:latin typeface="Calibri" panose="020F050202020403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DFF4DCC4-DB72-F23B-C3AA-63DDACF47C56}"/>
              </a:ext>
            </a:extLst>
          </p:cNvPr>
          <p:cNvGrpSpPr/>
          <p:nvPr/>
        </p:nvGrpSpPr>
        <p:grpSpPr>
          <a:xfrm>
            <a:off x="9998242" y="481264"/>
            <a:ext cx="1569336" cy="5729172"/>
            <a:chOff x="10515023" y="958028"/>
            <a:chExt cx="1299690" cy="4403433"/>
          </a:xfrm>
        </p:grpSpPr>
        <p:pic>
          <p:nvPicPr>
            <p:cNvPr id="11" name="Picture 10">
              <a:extLst>
                <a:ext uri="{FF2B5EF4-FFF2-40B4-BE49-F238E27FC236}">
                  <a16:creationId xmlns:a16="http://schemas.microsoft.com/office/drawing/2014/main" id="{84063C76-6C57-2865-07EF-6F4C7207696B}"/>
                </a:ext>
              </a:extLst>
            </p:cNvPr>
            <p:cNvPicPr>
              <a:picLocks noChangeAspect="1"/>
            </p:cNvPicPr>
            <p:nvPr/>
          </p:nvPicPr>
          <p:blipFill>
            <a:blip r:embed="rId3"/>
            <a:stretch>
              <a:fillRect/>
            </a:stretch>
          </p:blipFill>
          <p:spPr>
            <a:xfrm>
              <a:off x="10515023" y="2544421"/>
              <a:ext cx="1295068" cy="1278028"/>
            </a:xfrm>
            <a:prstGeom prst="rect">
              <a:avLst/>
            </a:prstGeom>
          </p:spPr>
        </p:pic>
        <p:pic>
          <p:nvPicPr>
            <p:cNvPr id="13" name="Picture 12">
              <a:extLst>
                <a:ext uri="{FF2B5EF4-FFF2-40B4-BE49-F238E27FC236}">
                  <a16:creationId xmlns:a16="http://schemas.microsoft.com/office/drawing/2014/main" id="{12FA92C6-B03F-0C24-ADBC-E9703A2CA625}"/>
                </a:ext>
              </a:extLst>
            </p:cNvPr>
            <p:cNvPicPr>
              <a:picLocks noChangeAspect="1"/>
            </p:cNvPicPr>
            <p:nvPr/>
          </p:nvPicPr>
          <p:blipFill>
            <a:blip r:embed="rId4"/>
            <a:stretch>
              <a:fillRect/>
            </a:stretch>
          </p:blipFill>
          <p:spPr>
            <a:xfrm>
              <a:off x="10515023" y="4083433"/>
              <a:ext cx="1299690" cy="1278028"/>
            </a:xfrm>
            <a:prstGeom prst="rect">
              <a:avLst/>
            </a:prstGeom>
          </p:spPr>
        </p:pic>
        <p:pic>
          <p:nvPicPr>
            <p:cNvPr id="14" name="Picture 13">
              <a:extLst>
                <a:ext uri="{FF2B5EF4-FFF2-40B4-BE49-F238E27FC236}">
                  <a16:creationId xmlns:a16="http://schemas.microsoft.com/office/drawing/2014/main" id="{09E750CD-A2D3-EC38-1CE2-266F53BDE665}"/>
                </a:ext>
              </a:extLst>
            </p:cNvPr>
            <p:cNvPicPr>
              <a:picLocks noChangeAspect="1"/>
            </p:cNvPicPr>
            <p:nvPr/>
          </p:nvPicPr>
          <p:blipFill>
            <a:blip r:embed="rId5"/>
            <a:stretch>
              <a:fillRect/>
            </a:stretch>
          </p:blipFill>
          <p:spPr>
            <a:xfrm>
              <a:off x="10515023" y="958028"/>
              <a:ext cx="1295068" cy="1278028"/>
            </a:xfrm>
            <a:prstGeom prst="rect">
              <a:avLst/>
            </a:prstGeom>
          </p:spPr>
        </p:pic>
      </p:grpSp>
    </p:spTree>
    <p:extLst>
      <p:ext uri="{BB962C8B-B14F-4D97-AF65-F5344CB8AC3E}">
        <p14:creationId xmlns:p14="http://schemas.microsoft.com/office/powerpoint/2010/main" val="1232399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85CD3-39BF-E60A-1562-A3F3628F12A7}"/>
              </a:ext>
            </a:extLst>
          </p:cNvPr>
          <p:cNvPicPr>
            <a:picLocks noChangeAspect="1"/>
          </p:cNvPicPr>
          <p:nvPr/>
        </p:nvPicPr>
        <p:blipFill rotWithShape="1">
          <a:blip r:embed="rId3"/>
          <a:srcRect l="14106"/>
          <a:stretch/>
        </p:blipFill>
        <p:spPr>
          <a:xfrm>
            <a:off x="0" y="0"/>
            <a:ext cx="5494171" cy="6858000"/>
          </a:xfrm>
          <a:prstGeom prst="rect">
            <a:avLst/>
          </a:prstGeom>
        </p:spPr>
      </p:pic>
      <p:sp>
        <p:nvSpPr>
          <p:cNvPr id="12" name="Text Placeholder 2">
            <a:extLst>
              <a:ext uri="{FF2B5EF4-FFF2-40B4-BE49-F238E27FC236}">
                <a16:creationId xmlns:a16="http://schemas.microsoft.com/office/drawing/2014/main" id="{4890CA60-5241-6CB3-1914-C2E6C217238D}"/>
              </a:ext>
            </a:extLst>
          </p:cNvPr>
          <p:cNvSpPr>
            <a:spLocks noGrp="1"/>
          </p:cNvSpPr>
          <p:nvPr>
            <p:ph type="body" sz="quarter" idx="10"/>
          </p:nvPr>
        </p:nvSpPr>
        <p:spPr>
          <a:xfrm>
            <a:off x="6000926" y="1807002"/>
            <a:ext cx="5785536" cy="4230000"/>
          </a:xfrm>
        </p:spPr>
        <p:txBody>
          <a:bodyPr/>
          <a:lstStyle/>
          <a:p>
            <a:pPr>
              <a:lnSpc>
                <a:spcPct val="100000"/>
              </a:lnSpc>
            </a:pPr>
            <a:r>
              <a:rPr lang="en-US" sz="1800" dirty="0"/>
              <a:t>Finansforbundet has a wide range of career and competence-building offers with a focus on members' careers and development:</a:t>
            </a:r>
            <a:br>
              <a:rPr lang="en-US" sz="1800" dirty="0"/>
            </a:br>
            <a:endParaRPr lang="en-US" sz="1800" dirty="0"/>
          </a:p>
          <a:p>
            <a:pPr marL="285750" indent="-285750">
              <a:lnSpc>
                <a:spcPct val="100000"/>
              </a:lnSpc>
              <a:buFont typeface="Arial" panose="020B0604020202020204" pitchFamily="34" charset="0"/>
              <a:buChar char="•"/>
            </a:pPr>
            <a:r>
              <a:rPr lang="en-US" sz="1800" dirty="0"/>
              <a:t>Networks – more than 20 different networks, divided by both interests, roles and background</a:t>
            </a:r>
            <a:br>
              <a:rPr lang="en-US" sz="1800" dirty="0"/>
            </a:br>
            <a:endParaRPr lang="en-US" sz="1800" dirty="0"/>
          </a:p>
          <a:p>
            <a:pPr marL="285750" indent="-285750">
              <a:lnSpc>
                <a:spcPct val="100000"/>
              </a:lnSpc>
              <a:buFont typeface="Arial" panose="020B0604020202020204" pitchFamily="34" charset="0"/>
              <a:buChar char="•"/>
            </a:pPr>
            <a:r>
              <a:rPr lang="en-US" sz="1800" dirty="0"/>
              <a:t>Events and courses - through more than 200 annual events, you as a member can easily strengthen your skills and find inspiration</a:t>
            </a:r>
          </a:p>
          <a:p>
            <a:pPr>
              <a:lnSpc>
                <a:spcPct val="100000"/>
              </a:lnSpc>
            </a:pPr>
            <a:endParaRPr lang="da-DK" sz="2000" dirty="0">
              <a:solidFill>
                <a:srgbClr val="002060"/>
              </a:solidFill>
            </a:endParaRPr>
          </a:p>
          <a:p>
            <a:pPr>
              <a:lnSpc>
                <a:spcPct val="100000"/>
              </a:lnSpc>
            </a:pPr>
            <a:endParaRPr lang="da-DK" sz="2000" dirty="0">
              <a:solidFill>
                <a:srgbClr val="002060"/>
              </a:solidFill>
            </a:endParaRPr>
          </a:p>
          <a:p>
            <a:pPr>
              <a:lnSpc>
                <a:spcPct val="100000"/>
              </a:lnSpc>
            </a:pPr>
            <a:r>
              <a:rPr lang="da-DK" sz="1800" dirty="0">
                <a:solidFill>
                  <a:schemeClr val="bg2">
                    <a:lumMod val="50000"/>
                  </a:schemeClr>
                </a:solidFill>
                <a:hlinkClick r:id="rId4">
                  <a:extLst>
                    <a:ext uri="{A12FA001-AC4F-418D-AE19-62706E023703}">
                      <ahyp:hlinkClr xmlns:ahyp="http://schemas.microsoft.com/office/drawing/2018/hyperlinkcolor" val="tx"/>
                    </a:ext>
                  </a:extLst>
                </a:hlinkClick>
              </a:rPr>
              <a:t>https://finansforbundet.dk/dk/arbejdsliv-og-udvikling/netvaerk/</a:t>
            </a:r>
            <a:br>
              <a:rPr lang="da-DK" sz="1800" dirty="0">
                <a:solidFill>
                  <a:schemeClr val="bg2">
                    <a:lumMod val="50000"/>
                  </a:schemeClr>
                </a:solidFill>
              </a:rPr>
            </a:br>
            <a:br>
              <a:rPr lang="da-DK" sz="1800" dirty="0">
                <a:solidFill>
                  <a:schemeClr val="bg2">
                    <a:lumMod val="50000"/>
                  </a:schemeClr>
                </a:solidFill>
              </a:rPr>
            </a:br>
            <a:r>
              <a:rPr lang="da-DK" sz="1800" dirty="0">
                <a:solidFill>
                  <a:schemeClr val="bg2">
                    <a:lumMod val="50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https://finansforbundet.dk/dk/arrangementer-og-kurser</a:t>
            </a:r>
            <a:endParaRPr lang="da-DK" sz="1800" dirty="0">
              <a:solidFill>
                <a:schemeClr val="bg2">
                  <a:lumMod val="50000"/>
                </a:schemeClr>
              </a:solidFill>
              <a:latin typeface="Arial" panose="020B0604020202020204" pitchFamily="34" charset="0"/>
            </a:endParaRPr>
          </a:p>
          <a:p>
            <a:pPr>
              <a:lnSpc>
                <a:spcPct val="100000"/>
              </a:lnSpc>
            </a:pPr>
            <a:endParaRPr lang="da-DK" sz="2000" dirty="0">
              <a:solidFill>
                <a:schemeClr val="bg2">
                  <a:lumMod val="50000"/>
                </a:schemeClr>
              </a:solidFill>
            </a:endParaRPr>
          </a:p>
          <a:p>
            <a:pPr lvl="0">
              <a:lnSpc>
                <a:spcPct val="100000"/>
              </a:lnSpc>
            </a:pPr>
            <a:br>
              <a:rPr lang="da-DK" sz="2000" dirty="0">
                <a:solidFill>
                  <a:srgbClr val="002060"/>
                </a:solidFill>
                <a:latin typeface="Arial" panose="020B0604020202020204" pitchFamily="34" charset="0"/>
              </a:rPr>
            </a:br>
            <a:endParaRPr lang="da-DK" dirty="0"/>
          </a:p>
          <a:p>
            <a:endParaRPr lang="da-DK" dirty="0"/>
          </a:p>
        </p:txBody>
      </p:sp>
      <p:sp>
        <p:nvSpPr>
          <p:cNvPr id="13" name="Title 4">
            <a:extLst>
              <a:ext uri="{FF2B5EF4-FFF2-40B4-BE49-F238E27FC236}">
                <a16:creationId xmlns:a16="http://schemas.microsoft.com/office/drawing/2014/main" id="{97C4E442-EE14-C477-EFA0-E2E81920FC07}"/>
              </a:ext>
            </a:extLst>
          </p:cNvPr>
          <p:cNvSpPr>
            <a:spLocks noGrp="1"/>
          </p:cNvSpPr>
          <p:nvPr>
            <p:ph type="title"/>
          </p:nvPr>
        </p:nvSpPr>
        <p:spPr>
          <a:xfrm>
            <a:off x="6000927" y="1080000"/>
            <a:ext cx="5785535" cy="576000"/>
          </a:xfrm>
        </p:spPr>
        <p:txBody>
          <a:bodyPr/>
          <a:lstStyle/>
          <a:p>
            <a:r>
              <a:rPr lang="da-DK" dirty="0"/>
              <a:t>Events, </a:t>
            </a:r>
            <a:r>
              <a:rPr lang="da-DK" dirty="0" err="1"/>
              <a:t>courses</a:t>
            </a:r>
            <a:r>
              <a:rPr lang="da-DK" dirty="0"/>
              <a:t> and </a:t>
            </a:r>
            <a:r>
              <a:rPr lang="da-DK" dirty="0" err="1"/>
              <a:t>networks</a:t>
            </a:r>
            <a:endParaRPr lang="da-DK" dirty="0"/>
          </a:p>
        </p:txBody>
      </p:sp>
    </p:spTree>
    <p:extLst>
      <p:ext uri="{BB962C8B-B14F-4D97-AF65-F5344CB8AC3E}">
        <p14:creationId xmlns:p14="http://schemas.microsoft.com/office/powerpoint/2010/main" val="325829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EEDB-96EA-8D75-6D0B-5B1A86396994}"/>
              </a:ext>
            </a:extLst>
          </p:cNvPr>
          <p:cNvSpPr>
            <a:spLocks noGrp="1"/>
          </p:cNvSpPr>
          <p:nvPr>
            <p:ph type="title"/>
          </p:nvPr>
        </p:nvSpPr>
        <p:spPr/>
        <p:txBody>
          <a:bodyPr/>
          <a:lstStyle/>
          <a:p>
            <a:r>
              <a:rPr lang="da-DK" dirty="0"/>
              <a:t>Focus on </a:t>
            </a:r>
            <a:r>
              <a:rPr lang="da-DK" dirty="0" err="1"/>
              <a:t>career</a:t>
            </a:r>
            <a:r>
              <a:rPr lang="da-DK" dirty="0"/>
              <a:t> and </a:t>
            </a:r>
            <a:r>
              <a:rPr lang="da-DK" dirty="0" err="1"/>
              <a:t>development</a:t>
            </a:r>
            <a:endParaRPr lang="da-DK" dirty="0"/>
          </a:p>
        </p:txBody>
      </p:sp>
      <p:sp>
        <p:nvSpPr>
          <p:cNvPr id="3" name="Text Placeholder 2">
            <a:extLst>
              <a:ext uri="{FF2B5EF4-FFF2-40B4-BE49-F238E27FC236}">
                <a16:creationId xmlns:a16="http://schemas.microsoft.com/office/drawing/2014/main" id="{18FF6ADC-6D11-E59E-67EC-4F55F19ADB95}"/>
              </a:ext>
            </a:extLst>
          </p:cNvPr>
          <p:cNvSpPr>
            <a:spLocks noGrp="1"/>
          </p:cNvSpPr>
          <p:nvPr>
            <p:ph type="body" sz="quarter" idx="10"/>
          </p:nvPr>
        </p:nvSpPr>
        <p:spPr>
          <a:xfrm>
            <a:off x="1080001" y="1980000"/>
            <a:ext cx="5332832" cy="4230000"/>
          </a:xfrm>
        </p:spPr>
        <p:txBody>
          <a:bodyPr/>
          <a:lstStyle/>
          <a:p>
            <a:pPr algn="l"/>
            <a:r>
              <a:rPr lang="en-US" dirty="0">
                <a:solidFill>
                  <a:srgbClr val="002060"/>
                </a:solidFill>
                <a:latin typeface="Arial" panose="020B0604020202020204" pitchFamily="34" charset="0"/>
              </a:rPr>
              <a:t>As part of the membership of Finansforbundet, you have access to book career interviews among other things:</a:t>
            </a:r>
            <a:br>
              <a:rPr lang="en-US" dirty="0">
                <a:solidFill>
                  <a:srgbClr val="002060"/>
                </a:solidFill>
                <a:latin typeface="Arial" panose="020B0604020202020204" pitchFamily="34" charset="0"/>
              </a:rPr>
            </a:br>
            <a:endParaRPr lang="en-US" dirty="0">
              <a:solidFill>
                <a:srgbClr val="002060"/>
              </a:solidFill>
              <a:latin typeface="Arial" panose="020B0604020202020204" pitchFamily="34" charset="0"/>
            </a:endParaRPr>
          </a:p>
          <a:p>
            <a:pPr marL="285750" indent="-285750" algn="l">
              <a:lnSpc>
                <a:spcPct val="150000"/>
              </a:lnSpc>
              <a:buFont typeface="Arial" panose="020B0604020202020204" pitchFamily="34" charset="0"/>
              <a:buChar char="•"/>
            </a:pPr>
            <a:r>
              <a:rPr lang="en-US" dirty="0">
                <a:solidFill>
                  <a:srgbClr val="002060"/>
                </a:solidFill>
                <a:latin typeface="Arial" panose="020B0604020202020204" pitchFamily="34" charset="0"/>
              </a:rPr>
              <a:t>Request for changed job content</a:t>
            </a:r>
          </a:p>
          <a:p>
            <a:pPr marL="285750" indent="-285750" algn="l">
              <a:lnSpc>
                <a:spcPct val="150000"/>
              </a:lnSpc>
              <a:buFont typeface="Arial" panose="020B0604020202020204" pitchFamily="34" charset="0"/>
              <a:buChar char="•"/>
            </a:pPr>
            <a:r>
              <a:rPr lang="en-US" dirty="0">
                <a:solidFill>
                  <a:srgbClr val="002060"/>
                </a:solidFill>
                <a:latin typeface="Arial" panose="020B0604020202020204" pitchFamily="34" charset="0"/>
              </a:rPr>
              <a:t>Job search, possibly abroad</a:t>
            </a:r>
          </a:p>
          <a:p>
            <a:pPr marL="285750" indent="-285750" algn="l">
              <a:lnSpc>
                <a:spcPct val="150000"/>
              </a:lnSpc>
              <a:buFont typeface="Arial" panose="020B0604020202020204" pitchFamily="34" charset="0"/>
              <a:buChar char="•"/>
            </a:pPr>
            <a:r>
              <a:rPr lang="en-US" dirty="0">
                <a:solidFill>
                  <a:srgbClr val="002060"/>
                </a:solidFill>
                <a:latin typeface="Arial" panose="020B0604020202020204" pitchFamily="34" charset="0"/>
              </a:rPr>
              <a:t>Development towards management or specialization</a:t>
            </a:r>
          </a:p>
          <a:p>
            <a:pPr marL="285750" indent="-285750" algn="l">
              <a:lnSpc>
                <a:spcPct val="150000"/>
              </a:lnSpc>
              <a:buFont typeface="Arial" panose="020B0604020202020204" pitchFamily="34" charset="0"/>
              <a:buChar char="•"/>
            </a:pPr>
            <a:r>
              <a:rPr lang="en-US" dirty="0">
                <a:solidFill>
                  <a:srgbClr val="002060"/>
                </a:solidFill>
                <a:latin typeface="Arial" panose="020B0604020202020204" pitchFamily="34" charset="0"/>
              </a:rPr>
              <a:t>Clarification of competences and job motivation</a:t>
            </a:r>
          </a:p>
          <a:p>
            <a:pPr marL="285750" indent="-285750" algn="l">
              <a:lnSpc>
                <a:spcPct val="150000"/>
              </a:lnSpc>
              <a:buFont typeface="Arial" panose="020B0604020202020204" pitchFamily="34" charset="0"/>
              <a:buChar char="•"/>
            </a:pPr>
            <a:r>
              <a:rPr lang="en-US" dirty="0">
                <a:solidFill>
                  <a:srgbClr val="002060"/>
                </a:solidFill>
                <a:latin typeface="Arial" panose="020B0604020202020204" pitchFamily="34" charset="0"/>
              </a:rPr>
              <a:t>Advice on education and general skills development</a:t>
            </a:r>
          </a:p>
          <a:p>
            <a:pPr marL="285750" indent="-285750" algn="l">
              <a:lnSpc>
                <a:spcPct val="100000"/>
              </a:lnSpc>
              <a:buFont typeface="Arial" panose="020B0604020202020204" pitchFamily="34" charset="0"/>
              <a:buChar char="•"/>
            </a:pPr>
            <a:r>
              <a:rPr lang="en-US" dirty="0">
                <a:solidFill>
                  <a:srgbClr val="002060"/>
                </a:solidFill>
                <a:latin typeface="Arial" panose="020B0604020202020204" pitchFamily="34" charset="0"/>
              </a:rPr>
              <a:t>Complex situations, relational challenges at work or dissatisfaction</a:t>
            </a:r>
          </a:p>
          <a:p>
            <a:pPr marL="285750" indent="-285750" algn="l">
              <a:lnSpc>
                <a:spcPct val="150000"/>
              </a:lnSpc>
              <a:buFont typeface="Arial" panose="020B0604020202020204" pitchFamily="34" charset="0"/>
              <a:buChar char="•"/>
            </a:pPr>
            <a:r>
              <a:rPr lang="en-US" dirty="0">
                <a:solidFill>
                  <a:srgbClr val="002060"/>
                </a:solidFill>
                <a:latin typeface="Arial" panose="020B0604020202020204" pitchFamily="34" charset="0"/>
              </a:rPr>
              <a:t>Balance between work and private life</a:t>
            </a:r>
            <a:br>
              <a:rPr lang="da-DK" dirty="0">
                <a:solidFill>
                  <a:srgbClr val="002060"/>
                </a:solidFill>
              </a:rPr>
            </a:br>
            <a:endParaRPr lang="da-DK" sz="1000" dirty="0">
              <a:solidFill>
                <a:srgbClr val="002060"/>
              </a:solidFill>
            </a:endParaRPr>
          </a:p>
          <a:p>
            <a:pPr>
              <a:lnSpc>
                <a:spcPct val="100000"/>
              </a:lnSpc>
            </a:pPr>
            <a:r>
              <a:rPr lang="da-DK" dirty="0">
                <a:solidFill>
                  <a:schemeClr val="bg2">
                    <a:lumMod val="50000"/>
                  </a:schemeClr>
                </a:solidFill>
                <a:hlinkClick r:id="rId2">
                  <a:extLst>
                    <a:ext uri="{A12FA001-AC4F-418D-AE19-62706E023703}">
                      <ahyp:hlinkClr xmlns:ahyp="http://schemas.microsoft.com/office/drawing/2018/hyperlinkcolor" val="tx"/>
                    </a:ext>
                  </a:extLst>
                </a:hlinkClick>
              </a:rPr>
              <a:t>https://finansforbundet.dk/dk/arbejdsliv-og-udvikling/overvejer-du-et-karriere-eller-jobskifte/</a:t>
            </a:r>
            <a:endParaRPr lang="da-DK" dirty="0">
              <a:solidFill>
                <a:schemeClr val="bg2">
                  <a:lumMod val="50000"/>
                </a:schemeClr>
              </a:solidFill>
            </a:endParaRPr>
          </a:p>
          <a:p>
            <a:pPr algn="l">
              <a:lnSpc>
                <a:spcPct val="150000"/>
              </a:lnSpc>
            </a:pPr>
            <a:endParaRPr lang="da-DK" dirty="0">
              <a:solidFill>
                <a:srgbClr val="002060"/>
              </a:solidFill>
            </a:endParaRPr>
          </a:p>
          <a:p>
            <a:endParaRPr lang="da-DK" dirty="0"/>
          </a:p>
        </p:txBody>
      </p:sp>
      <p:pic>
        <p:nvPicPr>
          <p:cNvPr id="6" name="Picture 5">
            <a:extLst>
              <a:ext uri="{FF2B5EF4-FFF2-40B4-BE49-F238E27FC236}">
                <a16:creationId xmlns:a16="http://schemas.microsoft.com/office/drawing/2014/main" id="{47EEE63D-3666-E1AA-7045-98E5111D565E}"/>
              </a:ext>
            </a:extLst>
          </p:cNvPr>
          <p:cNvPicPr>
            <a:picLocks noChangeAspect="1"/>
          </p:cNvPicPr>
          <p:nvPr/>
        </p:nvPicPr>
        <p:blipFill rotWithShape="1">
          <a:blip r:embed="rId3"/>
          <a:srcRect l="17805" r="3058"/>
          <a:stretch/>
        </p:blipFill>
        <p:spPr>
          <a:xfrm>
            <a:off x="6588374" y="0"/>
            <a:ext cx="5603626" cy="6858000"/>
          </a:xfrm>
          <a:prstGeom prst="rect">
            <a:avLst/>
          </a:prstGeom>
        </p:spPr>
      </p:pic>
    </p:spTree>
    <p:extLst>
      <p:ext uri="{BB962C8B-B14F-4D97-AF65-F5344CB8AC3E}">
        <p14:creationId xmlns:p14="http://schemas.microsoft.com/office/powerpoint/2010/main" val="1691996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CD38-93B8-BEC6-215C-720C8B23128E}"/>
              </a:ext>
            </a:extLst>
          </p:cNvPr>
          <p:cNvSpPr>
            <a:spLocks noGrp="1"/>
          </p:cNvSpPr>
          <p:nvPr>
            <p:ph type="title"/>
          </p:nvPr>
        </p:nvSpPr>
        <p:spPr>
          <a:xfrm>
            <a:off x="1080000" y="1042929"/>
            <a:ext cx="5432011" cy="576000"/>
          </a:xfrm>
        </p:spPr>
        <p:txBody>
          <a:bodyPr/>
          <a:lstStyle/>
          <a:p>
            <a:r>
              <a:rPr lang="en-US" dirty="0"/>
              <a:t>Well-being – </a:t>
            </a:r>
            <a:br>
              <a:rPr lang="en-US" dirty="0"/>
            </a:br>
            <a:r>
              <a:rPr lang="en-US" dirty="0"/>
              <a:t>yours and your colleagues'</a:t>
            </a:r>
            <a:endParaRPr lang="da-DK" dirty="0"/>
          </a:p>
        </p:txBody>
      </p:sp>
      <p:sp>
        <p:nvSpPr>
          <p:cNvPr id="3" name="Text Placeholder 2">
            <a:extLst>
              <a:ext uri="{FF2B5EF4-FFF2-40B4-BE49-F238E27FC236}">
                <a16:creationId xmlns:a16="http://schemas.microsoft.com/office/drawing/2014/main" id="{AFDC9614-3804-F6B0-E014-A8EFD6B47350}"/>
              </a:ext>
            </a:extLst>
          </p:cNvPr>
          <p:cNvSpPr>
            <a:spLocks noGrp="1"/>
          </p:cNvSpPr>
          <p:nvPr>
            <p:ph type="body" sz="quarter" idx="10"/>
          </p:nvPr>
        </p:nvSpPr>
        <p:spPr>
          <a:xfrm>
            <a:off x="1080000" y="1942929"/>
            <a:ext cx="5016000" cy="4230000"/>
          </a:xfrm>
        </p:spPr>
        <p:txBody>
          <a:bodyPr/>
          <a:lstStyle/>
          <a:p>
            <a:r>
              <a:rPr lang="en-US" sz="1800" dirty="0"/>
              <a:t>Regardless of whether you are young and newly qualified, in the middle of your working life or have lots of experience, you probably experience situations in your daily work where you may occasionally doubt yourself, your surroundings or where you are going.</a:t>
            </a:r>
          </a:p>
          <a:p>
            <a:endParaRPr lang="en-US" sz="1800" dirty="0"/>
          </a:p>
          <a:p>
            <a:r>
              <a:rPr lang="en-US" sz="1800" dirty="0"/>
              <a:t>First of all, it is something that most of us run into from time to time - and which we must dare to talk about.</a:t>
            </a:r>
          </a:p>
          <a:p>
            <a:endParaRPr lang="en-US" sz="1800" dirty="0"/>
          </a:p>
          <a:p>
            <a:r>
              <a:rPr lang="en-US" sz="1800" dirty="0"/>
              <a:t>Through our community, we are always ready with advice, courses and networks that are relevant to you. We offer well-being and career interviews, and we have the largest range of courses and networks within most facets of the financial area.</a:t>
            </a:r>
            <a:endParaRPr lang="da-DK" sz="1800" dirty="0"/>
          </a:p>
        </p:txBody>
      </p:sp>
      <p:pic>
        <p:nvPicPr>
          <p:cNvPr id="7" name="Picture 6">
            <a:extLst>
              <a:ext uri="{FF2B5EF4-FFF2-40B4-BE49-F238E27FC236}">
                <a16:creationId xmlns:a16="http://schemas.microsoft.com/office/drawing/2014/main" id="{843F3D1E-813B-3A90-FB82-CDF7C79BB5CB}"/>
              </a:ext>
            </a:extLst>
          </p:cNvPr>
          <p:cNvPicPr>
            <a:picLocks noChangeAspect="1"/>
          </p:cNvPicPr>
          <p:nvPr/>
        </p:nvPicPr>
        <p:blipFill rotWithShape="1">
          <a:blip r:embed="rId3"/>
          <a:srcRect l="15454" r="7224"/>
          <a:stretch/>
        </p:blipFill>
        <p:spPr>
          <a:xfrm>
            <a:off x="6657473" y="0"/>
            <a:ext cx="5534527" cy="6858000"/>
          </a:xfrm>
          <a:prstGeom prst="rect">
            <a:avLst/>
          </a:prstGeom>
        </p:spPr>
      </p:pic>
    </p:spTree>
    <p:extLst>
      <p:ext uri="{BB962C8B-B14F-4D97-AF65-F5344CB8AC3E}">
        <p14:creationId xmlns:p14="http://schemas.microsoft.com/office/powerpoint/2010/main" val="1797196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3063-AFD8-163B-C384-A0E41342AF18}"/>
              </a:ext>
            </a:extLst>
          </p:cNvPr>
          <p:cNvSpPr>
            <a:spLocks noGrp="1"/>
          </p:cNvSpPr>
          <p:nvPr>
            <p:ph type="title"/>
          </p:nvPr>
        </p:nvSpPr>
        <p:spPr>
          <a:xfrm>
            <a:off x="5940770" y="1080000"/>
            <a:ext cx="6251230" cy="576000"/>
          </a:xfrm>
        </p:spPr>
        <p:txBody>
          <a:bodyPr/>
          <a:lstStyle/>
          <a:p>
            <a:r>
              <a:rPr lang="da-DK" dirty="0"/>
              <a:t>Cash </a:t>
            </a:r>
            <a:r>
              <a:rPr lang="da-DK" dirty="0" err="1"/>
              <a:t>benefits</a:t>
            </a:r>
            <a:endParaRPr lang="da-DK" dirty="0"/>
          </a:p>
        </p:txBody>
      </p:sp>
      <p:sp>
        <p:nvSpPr>
          <p:cNvPr id="3" name="Text Placeholder 2">
            <a:extLst>
              <a:ext uri="{FF2B5EF4-FFF2-40B4-BE49-F238E27FC236}">
                <a16:creationId xmlns:a16="http://schemas.microsoft.com/office/drawing/2014/main" id="{BC0661B5-BFAB-A4E0-E17A-19063B7B42C6}"/>
              </a:ext>
            </a:extLst>
          </p:cNvPr>
          <p:cNvSpPr>
            <a:spLocks noGrp="1"/>
          </p:cNvSpPr>
          <p:nvPr>
            <p:ph type="body" sz="quarter" idx="10"/>
          </p:nvPr>
        </p:nvSpPr>
        <p:spPr>
          <a:xfrm>
            <a:off x="5940770" y="1844076"/>
            <a:ext cx="6247232" cy="4230000"/>
          </a:xfrm>
        </p:spPr>
        <p:txBody>
          <a:bodyPr/>
          <a:lstStyle/>
          <a:p>
            <a:r>
              <a:rPr lang="en-US" sz="1800" dirty="0">
                <a:solidFill>
                  <a:srgbClr val="002060"/>
                </a:solidFill>
                <a:latin typeface="Arial" panose="020B0604020202020204" pitchFamily="34" charset="0"/>
              </a:rPr>
              <a:t>Among our cash benefits you can get:</a:t>
            </a:r>
          </a:p>
          <a:p>
            <a:endParaRPr lang="en-US" sz="1800" dirty="0">
              <a:solidFill>
                <a:srgbClr val="002060"/>
              </a:solidFill>
              <a:latin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rPr>
              <a:t>Attractive offers and fixed low prices for insurance in </a:t>
            </a:r>
            <a:r>
              <a:rPr lang="en-US" sz="1800" dirty="0" err="1">
                <a:solidFill>
                  <a:srgbClr val="002060"/>
                </a:solidFill>
                <a:latin typeface="Arial" panose="020B0604020202020204" pitchFamily="34" charset="0"/>
              </a:rPr>
              <a:t>Tryg</a:t>
            </a:r>
            <a:endParaRPr lang="en-US" sz="1800" dirty="0">
              <a:solidFill>
                <a:srgbClr val="002060"/>
              </a:solidFill>
              <a:latin typeface="Arial" panose="020B0604020202020204" pitchFamily="34" charset="0"/>
            </a:endParaRPr>
          </a:p>
          <a:p>
            <a:pPr marL="285750" indent="-285750">
              <a:buFont typeface="Arial" panose="020B0604020202020204" pitchFamily="34" charset="0"/>
              <a:buChar char="•"/>
            </a:pPr>
            <a:endParaRPr lang="en-US" sz="1800" dirty="0">
              <a:solidFill>
                <a:srgbClr val="002060"/>
              </a:solidFill>
              <a:latin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rPr>
              <a:t>Earn bonuses at more than 4,500 stores and </a:t>
            </a:r>
            <a:r>
              <a:rPr lang="en-US" sz="1800" dirty="0" err="1">
                <a:solidFill>
                  <a:srgbClr val="002060"/>
                </a:solidFill>
                <a:latin typeface="Arial" panose="020B0604020202020204" pitchFamily="34" charset="0"/>
              </a:rPr>
              <a:t>webshops</a:t>
            </a:r>
            <a:r>
              <a:rPr lang="en-US" sz="1800" dirty="0">
                <a:solidFill>
                  <a:srgbClr val="002060"/>
                </a:solidFill>
                <a:latin typeface="Arial" panose="020B0604020202020204" pitchFamily="34" charset="0"/>
              </a:rPr>
              <a:t> through membership of </a:t>
            </a:r>
            <a:r>
              <a:rPr lang="en-US" sz="1800" dirty="0" err="1">
                <a:solidFill>
                  <a:srgbClr val="002060"/>
                </a:solidFill>
                <a:latin typeface="Arial" panose="020B0604020202020204" pitchFamily="34" charset="0"/>
              </a:rPr>
              <a:t>Forbrugsforeningen</a:t>
            </a:r>
            <a:endParaRPr lang="en-US" sz="1800" dirty="0">
              <a:solidFill>
                <a:srgbClr val="002060"/>
              </a:solidFill>
              <a:latin typeface="Arial" panose="020B0604020202020204" pitchFamily="34" charset="0"/>
            </a:endParaRPr>
          </a:p>
          <a:p>
            <a:pPr marL="285750" indent="-285750">
              <a:buFont typeface="Arial" panose="020B0604020202020204" pitchFamily="34" charset="0"/>
              <a:buChar char="•"/>
            </a:pPr>
            <a:endParaRPr lang="en-US" sz="1800" dirty="0">
              <a:solidFill>
                <a:srgbClr val="002060"/>
              </a:solidFill>
              <a:latin typeface="Arial" panose="020B0604020202020204" pitchFamily="34" charset="0"/>
            </a:endParaRPr>
          </a:p>
          <a:p>
            <a:pPr marL="285750" indent="-285750">
              <a:buFont typeface="Arial" panose="020B0604020202020204" pitchFamily="34" charset="0"/>
              <a:buChar char="•"/>
            </a:pPr>
            <a:r>
              <a:rPr lang="en-US" sz="1800" dirty="0">
                <a:solidFill>
                  <a:srgbClr val="002060"/>
                </a:solidFill>
                <a:latin typeface="Arial" panose="020B0604020202020204" pitchFamily="34" charset="0"/>
              </a:rPr>
              <a:t>Rental of holiday homes both at </a:t>
            </a:r>
            <a:r>
              <a:rPr lang="en-US" sz="1800" dirty="0">
                <a:solidFill>
                  <a:srgbClr val="002060"/>
                </a:solidFill>
              </a:rPr>
              <a:t>Finansforbundet and at Finansforbundet i Danske Bank</a:t>
            </a:r>
          </a:p>
          <a:p>
            <a:pPr marL="285750" indent="-285750">
              <a:buFont typeface="Arial" panose="020B0604020202020204" pitchFamily="34" charset="0"/>
              <a:buChar char="•"/>
            </a:pPr>
            <a:endParaRPr lang="en-US" sz="1800" dirty="0">
              <a:solidFill>
                <a:srgbClr val="002060"/>
              </a:solidFill>
            </a:endParaRPr>
          </a:p>
          <a:p>
            <a:pPr marL="285750" indent="-285750">
              <a:buFont typeface="Arial" panose="020B0604020202020204" pitchFamily="34" charset="0"/>
              <a:buChar char="•"/>
            </a:pPr>
            <a:endParaRPr lang="da-DK" sz="1800" dirty="0">
              <a:solidFill>
                <a:schemeClr val="bg2">
                  <a:lumMod val="50000"/>
                </a:schemeClr>
              </a:solidFill>
            </a:endParaRPr>
          </a:p>
          <a:p>
            <a:r>
              <a:rPr lang="da-DK" dirty="0">
                <a:solidFill>
                  <a:schemeClr val="bg2">
                    <a:lumMod val="50000"/>
                  </a:schemeClr>
                </a:solidFill>
                <a:hlinkClick r:id="rId3">
                  <a:extLst>
                    <a:ext uri="{A12FA001-AC4F-418D-AE19-62706E023703}">
                      <ahyp:hlinkClr xmlns:ahyp="http://schemas.microsoft.com/office/drawing/2018/hyperlinkcolor" val="tx"/>
                    </a:ext>
                  </a:extLst>
                </a:hlinkClick>
              </a:rPr>
              <a:t>https://finansforbundet.dk/dk/medlemsfordele/#forsikringer-og-andre-kontante-fordele</a:t>
            </a:r>
            <a:endParaRPr lang="da-DK" dirty="0">
              <a:solidFill>
                <a:schemeClr val="bg2">
                  <a:lumMod val="50000"/>
                </a:schemeClr>
              </a:solidFill>
            </a:endParaRPr>
          </a:p>
          <a:p>
            <a:endParaRPr lang="da-DK" dirty="0">
              <a:solidFill>
                <a:schemeClr val="bg2">
                  <a:lumMod val="50000"/>
                </a:schemeClr>
              </a:solidFill>
            </a:endParaRPr>
          </a:p>
          <a:p>
            <a:r>
              <a:rPr lang="da-DK" dirty="0">
                <a:solidFill>
                  <a:schemeClr val="bg2">
                    <a:lumMod val="50000"/>
                  </a:schemeClr>
                </a:solidFill>
                <a:hlinkClick r:id="rId4">
                  <a:extLst>
                    <a:ext uri="{A12FA001-AC4F-418D-AE19-62706E023703}">
                      <ahyp:hlinkClr xmlns:ahyp="http://schemas.microsoft.com/office/drawing/2018/hyperlinkcolor" val="tx"/>
                    </a:ext>
                  </a:extLst>
                </a:hlinkClick>
              </a:rPr>
              <a:t>https://finansforbundetidanskebank.bookhus.dk</a:t>
            </a:r>
            <a:br>
              <a:rPr lang="da-DK" dirty="0">
                <a:solidFill>
                  <a:schemeClr val="bg2">
                    <a:lumMod val="50000"/>
                  </a:schemeClr>
                </a:solidFill>
              </a:rPr>
            </a:br>
            <a:br>
              <a:rPr lang="da-DK" dirty="0">
                <a:solidFill>
                  <a:schemeClr val="bg2">
                    <a:lumMod val="50000"/>
                  </a:schemeClr>
                </a:solidFill>
              </a:rPr>
            </a:br>
            <a:r>
              <a:rPr lang="da-DK" dirty="0">
                <a:solidFill>
                  <a:schemeClr val="bg2">
                    <a:lumMod val="50000"/>
                  </a:schemeClr>
                </a:solidFill>
                <a:hlinkClick r:id="rId5">
                  <a:extLst>
                    <a:ext uri="{A12FA001-AC4F-418D-AE19-62706E023703}">
                      <ahyp:hlinkClr xmlns:ahyp="http://schemas.microsoft.com/office/drawing/2018/hyperlinkcolor" val="tx"/>
                    </a:ext>
                  </a:extLst>
                </a:hlinkClick>
              </a:rPr>
              <a:t>https://finanssektorensferiefond.bookhus.dk</a:t>
            </a:r>
            <a:endParaRPr lang="da-DK" dirty="0">
              <a:solidFill>
                <a:schemeClr val="bg2">
                  <a:lumMod val="50000"/>
                </a:schemeClr>
              </a:solidFill>
            </a:endParaRPr>
          </a:p>
          <a:p>
            <a:pPr marL="177800" lvl="0" indent="-177800">
              <a:lnSpc>
                <a:spcPct val="105000"/>
              </a:lnSpc>
              <a:buFont typeface="Symbol" panose="05050102010706020507" pitchFamily="18" charset="2"/>
              <a:buChar char=""/>
            </a:pPr>
            <a:endParaRPr lang="da-DK" sz="1800" dirty="0"/>
          </a:p>
        </p:txBody>
      </p:sp>
      <p:pic>
        <p:nvPicPr>
          <p:cNvPr id="5" name="Picture 4">
            <a:extLst>
              <a:ext uri="{FF2B5EF4-FFF2-40B4-BE49-F238E27FC236}">
                <a16:creationId xmlns:a16="http://schemas.microsoft.com/office/drawing/2014/main" id="{18FBF640-5104-362A-B643-968279D0BE0C}"/>
              </a:ext>
            </a:extLst>
          </p:cNvPr>
          <p:cNvPicPr>
            <a:picLocks noChangeAspect="1"/>
          </p:cNvPicPr>
          <p:nvPr/>
        </p:nvPicPr>
        <p:blipFill rotWithShape="1">
          <a:blip r:embed="rId6"/>
          <a:srcRect l="12962"/>
          <a:stretch/>
        </p:blipFill>
        <p:spPr>
          <a:xfrm>
            <a:off x="15582" y="24064"/>
            <a:ext cx="5251416" cy="6858000"/>
          </a:xfrm>
          <a:prstGeom prst="rect">
            <a:avLst/>
          </a:prstGeom>
        </p:spPr>
      </p:pic>
    </p:spTree>
    <p:extLst>
      <p:ext uri="{BB962C8B-B14F-4D97-AF65-F5344CB8AC3E}">
        <p14:creationId xmlns:p14="http://schemas.microsoft.com/office/powerpoint/2010/main" val="379666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F341B-DBDA-E519-706F-B5D49DC9613B}"/>
              </a:ext>
            </a:extLst>
          </p:cNvPr>
          <p:cNvPicPr>
            <a:picLocks noChangeAspect="1"/>
          </p:cNvPicPr>
          <p:nvPr/>
        </p:nvPicPr>
        <p:blipFill>
          <a:blip r:embed="rId2"/>
          <a:stretch>
            <a:fillRect/>
          </a:stretch>
        </p:blipFill>
        <p:spPr>
          <a:xfrm>
            <a:off x="7087173" y="0"/>
            <a:ext cx="5104827" cy="6858000"/>
          </a:xfrm>
          <a:prstGeom prst="rect">
            <a:avLst/>
          </a:prstGeom>
        </p:spPr>
      </p:pic>
      <p:graphicFrame>
        <p:nvGraphicFramePr>
          <p:cNvPr id="6" name="Table 5">
            <a:extLst>
              <a:ext uri="{FF2B5EF4-FFF2-40B4-BE49-F238E27FC236}">
                <a16:creationId xmlns:a16="http://schemas.microsoft.com/office/drawing/2014/main" id="{319C7B10-F33C-C58D-1303-BD45635BAEF3}"/>
              </a:ext>
            </a:extLst>
          </p:cNvPr>
          <p:cNvGraphicFramePr>
            <a:graphicFrameLocks noGrp="1"/>
          </p:cNvGraphicFramePr>
          <p:nvPr>
            <p:extLst>
              <p:ext uri="{D42A27DB-BD31-4B8C-83A1-F6EECF244321}">
                <p14:modId xmlns:p14="http://schemas.microsoft.com/office/powerpoint/2010/main" val="1062607280"/>
              </p:ext>
            </p:extLst>
          </p:nvPr>
        </p:nvGraphicFramePr>
        <p:xfrm>
          <a:off x="745958" y="699374"/>
          <a:ext cx="5751094" cy="591802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789947">
                  <a:extLst>
                    <a:ext uri="{9D8B030D-6E8A-4147-A177-3AD203B41FA5}">
                      <a16:colId xmlns:a16="http://schemas.microsoft.com/office/drawing/2014/main" val="2125303101"/>
                    </a:ext>
                  </a:extLst>
                </a:gridCol>
                <a:gridCol w="974558">
                  <a:extLst>
                    <a:ext uri="{9D8B030D-6E8A-4147-A177-3AD203B41FA5}">
                      <a16:colId xmlns:a16="http://schemas.microsoft.com/office/drawing/2014/main" val="6754723"/>
                    </a:ext>
                  </a:extLst>
                </a:gridCol>
                <a:gridCol w="986589">
                  <a:extLst>
                    <a:ext uri="{9D8B030D-6E8A-4147-A177-3AD203B41FA5}">
                      <a16:colId xmlns:a16="http://schemas.microsoft.com/office/drawing/2014/main" val="2374654713"/>
                    </a:ext>
                  </a:extLst>
                </a:gridCol>
              </a:tblGrid>
              <a:tr h="436789">
                <a:tc>
                  <a:txBody>
                    <a:bodyPr/>
                    <a:lstStyle/>
                    <a:p>
                      <a:pPr>
                        <a:lnSpc>
                          <a:spcPct val="107000"/>
                        </a:lnSpc>
                        <a:spcAft>
                          <a:spcPts val="800"/>
                        </a:spcAft>
                      </a:pPr>
                      <a:r>
                        <a:rPr lang="en-GB" sz="11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400" b="0" dirty="0">
                          <a:solidFill>
                            <a:schemeClr val="tx1"/>
                          </a:solidFill>
                          <a:effectLst/>
                        </a:rPr>
                        <a:t>Member</a:t>
                      </a:r>
                      <a:endPar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br>
                        <a:rPr lang="en-GB" sz="1400" b="0" dirty="0">
                          <a:solidFill>
                            <a:schemeClr val="tx1"/>
                          </a:solidFill>
                          <a:effectLst/>
                        </a:rPr>
                      </a:br>
                      <a:r>
                        <a:rPr lang="en-GB" sz="1400" b="0" dirty="0">
                          <a:solidFill>
                            <a:schemeClr val="tx1"/>
                          </a:solidFill>
                          <a:effectLst/>
                        </a:rPr>
                        <a:t>Not member</a:t>
                      </a:r>
                      <a:br>
                        <a:rPr lang="en-GB" sz="1400" b="0" dirty="0">
                          <a:solidFill>
                            <a:schemeClr val="tx1"/>
                          </a:solidFill>
                          <a:effectLst/>
                        </a:rPr>
                      </a:br>
                      <a:endPar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673937"/>
                  </a:ext>
                </a:extLst>
              </a:tr>
              <a:tr h="410456">
                <a:tc>
                  <a:txBody>
                    <a:bodyPr/>
                    <a:lstStyle/>
                    <a:p>
                      <a:r>
                        <a:rPr lang="en-US" sz="1600" b="0" kern="1200" dirty="0">
                          <a:solidFill>
                            <a:schemeClr val="tx1"/>
                          </a:solidFill>
                          <a:effectLst/>
                          <a:latin typeface="+mn-lt"/>
                          <a:ea typeface="+mn-ea"/>
                          <a:cs typeface="+mn-cs"/>
                        </a:rPr>
                        <a:t>Covered by collective agreement </a:t>
                      </a:r>
                      <a:br>
                        <a:rPr lang="en-US" sz="1600" b="0" kern="1200" dirty="0">
                          <a:solidFill>
                            <a:schemeClr val="tx1"/>
                          </a:solidFill>
                          <a:effectLst/>
                          <a:latin typeface="+mn-lt"/>
                          <a:ea typeface="+mn-ea"/>
                          <a:cs typeface="+mn-cs"/>
                        </a:rPr>
                      </a:br>
                      <a:r>
                        <a:rPr lang="en-US" sz="1600" b="0" kern="1200" dirty="0">
                          <a:solidFill>
                            <a:schemeClr val="tx1"/>
                          </a:solidFill>
                          <a:effectLst/>
                          <a:latin typeface="+mn-lt"/>
                          <a:ea typeface="+mn-ea"/>
                          <a:cs typeface="+mn-cs"/>
                        </a:rPr>
                        <a:t>(unless individual contract)</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892850"/>
                  </a:ext>
                </a:extLst>
              </a:tr>
              <a:tr h="410456">
                <a:tc>
                  <a:txBody>
                    <a:bodyPr/>
                    <a:lstStyle/>
                    <a:p>
                      <a:r>
                        <a:rPr lang="da-DK" sz="1600" b="0" kern="1200">
                          <a:solidFill>
                            <a:schemeClr val="tx1"/>
                          </a:solidFill>
                          <a:effectLst/>
                          <a:latin typeface="+mn-lt"/>
                          <a:ea typeface="+mn-ea"/>
                          <a:cs typeface="+mn-cs"/>
                        </a:rPr>
                        <a:t>Health insurance paid by the bank</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522514"/>
                  </a:ext>
                </a:extLst>
              </a:tr>
              <a:tr h="410456">
                <a:tc>
                  <a:txBody>
                    <a:bodyPr/>
                    <a:lstStyle/>
                    <a:p>
                      <a:r>
                        <a:rPr lang="da-DK" sz="1600" b="0" kern="1200">
                          <a:solidFill>
                            <a:schemeClr val="tx1"/>
                          </a:solidFill>
                          <a:effectLst/>
                          <a:latin typeface="+mn-lt"/>
                          <a:ea typeface="+mn-ea"/>
                          <a:cs typeface="+mn-cs"/>
                        </a:rPr>
                        <a:t>Dental insurance paid by the bank</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476951"/>
                  </a:ext>
                </a:extLst>
              </a:tr>
              <a:tr h="410456">
                <a:tc>
                  <a:txBody>
                    <a:bodyPr/>
                    <a:lstStyle/>
                    <a:p>
                      <a:r>
                        <a:rPr lang="da-DK" sz="1600" b="0" kern="1200">
                          <a:solidFill>
                            <a:schemeClr val="tx1"/>
                          </a:solidFill>
                          <a:effectLst/>
                          <a:latin typeface="+mn-lt"/>
                          <a:ea typeface="+mn-ea"/>
                          <a:cs typeface="+mn-cs"/>
                        </a:rPr>
                        <a:t>Access to courses in Finanskompetencepuljen</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0435397"/>
                  </a:ext>
                </a:extLst>
              </a:tr>
              <a:tr h="410456">
                <a:tc>
                  <a:txBody>
                    <a:bodyPr/>
                    <a:lstStyle/>
                    <a:p>
                      <a:r>
                        <a:rPr lang="da-DK" sz="1600" b="0" kern="1200">
                          <a:solidFill>
                            <a:schemeClr val="tx1"/>
                          </a:solidFill>
                          <a:effectLst/>
                          <a:latin typeface="+mn-lt"/>
                          <a:ea typeface="+mn-ea"/>
                          <a:cs typeface="+mn-cs"/>
                        </a:rPr>
                        <a:t>Legal help and advice </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0410625"/>
                  </a:ext>
                </a:extLst>
              </a:tr>
              <a:tr h="410456">
                <a:tc>
                  <a:txBody>
                    <a:bodyPr/>
                    <a:lstStyle/>
                    <a:p>
                      <a:r>
                        <a:rPr lang="da-DK" sz="1600" b="0" kern="1200">
                          <a:solidFill>
                            <a:schemeClr val="tx1"/>
                          </a:solidFill>
                          <a:effectLst/>
                          <a:latin typeface="+mn-lt"/>
                          <a:ea typeface="+mn-ea"/>
                          <a:cs typeface="+mn-cs"/>
                        </a:rPr>
                        <a:t>Contract review</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a:solidFill>
                            <a:schemeClr val="tx1"/>
                          </a:solidFill>
                          <a:effectLst/>
                        </a:rPr>
                        <a:t> </a:t>
                      </a:r>
                      <a:endParaRPr lang="da-D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1435825"/>
                  </a:ext>
                </a:extLst>
              </a:tr>
              <a:tr h="410456">
                <a:tc>
                  <a:txBody>
                    <a:bodyPr/>
                    <a:lstStyle/>
                    <a:p>
                      <a:r>
                        <a:rPr lang="da-DK" sz="1600" b="0" kern="1200">
                          <a:solidFill>
                            <a:schemeClr val="tx1"/>
                          </a:solidFill>
                          <a:effectLst/>
                          <a:latin typeface="+mn-lt"/>
                          <a:ea typeface="+mn-ea"/>
                          <a:cs typeface="+mn-cs"/>
                        </a:rPr>
                        <a:t>CV review/sparring</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04222"/>
                  </a:ext>
                </a:extLst>
              </a:tr>
              <a:tr h="410456">
                <a:tc>
                  <a:txBody>
                    <a:bodyPr/>
                    <a:lstStyle/>
                    <a:p>
                      <a:r>
                        <a:rPr lang="en-US" sz="1600" b="0" kern="1200">
                          <a:solidFill>
                            <a:schemeClr val="tx1"/>
                          </a:solidFill>
                          <a:effectLst/>
                          <a:latin typeface="+mn-lt"/>
                          <a:ea typeface="+mn-ea"/>
                          <a:cs typeface="+mn-cs"/>
                        </a:rPr>
                        <a:t>Personal salary and career sparring</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464657"/>
                  </a:ext>
                </a:extLst>
              </a:tr>
              <a:tr h="435551">
                <a:tc>
                  <a:txBody>
                    <a:bodyPr/>
                    <a:lstStyle/>
                    <a:p>
                      <a:r>
                        <a:rPr lang="da-DK" sz="1600" b="0" kern="1200" dirty="0">
                          <a:solidFill>
                            <a:schemeClr val="tx1"/>
                          </a:solidFill>
                          <a:effectLst/>
                          <a:latin typeface="+mn-lt"/>
                          <a:ea typeface="+mn-ea"/>
                          <a:cs typeface="+mn-cs"/>
                        </a:rPr>
                        <a:t>Access to events and </a:t>
                      </a:r>
                      <a:r>
                        <a:rPr lang="da-DK" sz="1600" b="0" kern="1200" dirty="0" err="1">
                          <a:solidFill>
                            <a:schemeClr val="tx1"/>
                          </a:solidFill>
                          <a:effectLst/>
                          <a:latin typeface="+mn-lt"/>
                          <a:ea typeface="+mn-ea"/>
                          <a:cs typeface="+mn-cs"/>
                        </a:rPr>
                        <a:t>networks</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94390"/>
                  </a:ext>
                </a:extLst>
              </a:tr>
              <a:tr h="410456">
                <a:tc>
                  <a:txBody>
                    <a:bodyPr/>
                    <a:lstStyle/>
                    <a:p>
                      <a:r>
                        <a:rPr lang="en-US" sz="1600" b="0" kern="1200" dirty="0">
                          <a:solidFill>
                            <a:schemeClr val="tx1"/>
                          </a:solidFill>
                          <a:effectLst/>
                          <a:latin typeface="+mn-lt"/>
                          <a:ea typeface="+mn-ea"/>
                          <a:cs typeface="+mn-cs"/>
                        </a:rPr>
                        <a:t>Support and sparring via local union representative</a:t>
                      </a:r>
                      <a:endParaRPr lang="da-DK" sz="16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600" dirty="0">
                          <a:solidFill>
                            <a:schemeClr val="tx1"/>
                          </a:solidFill>
                          <a:effectLst/>
                        </a:rPr>
                        <a:t>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691039"/>
                  </a:ext>
                </a:extLst>
              </a:tr>
              <a:tr h="410456">
                <a:tc>
                  <a:txBody>
                    <a:bodyPr/>
                    <a:lstStyle/>
                    <a:p>
                      <a:pPr marL="0" algn="l" defTabSz="914400" rtl="0" eaLnBrk="1" latinLnBrk="0" hangingPunct="1"/>
                      <a:r>
                        <a:rPr lang="da-DK" sz="1600" b="0" kern="1200" dirty="0">
                          <a:solidFill>
                            <a:schemeClr val="tx1"/>
                          </a:solidFill>
                          <a:effectLst/>
                          <a:latin typeface="+mn-lt"/>
                          <a:ea typeface="+mn-ea"/>
                          <a:cs typeface="+mn-cs"/>
                        </a:rPr>
                        <a:t>Access to </a:t>
                      </a:r>
                      <a:r>
                        <a:rPr lang="da-DK" sz="1600" b="0" kern="1200" dirty="0" err="1">
                          <a:solidFill>
                            <a:schemeClr val="tx1"/>
                          </a:solidFill>
                          <a:effectLst/>
                          <a:latin typeface="+mn-lt"/>
                          <a:ea typeface="+mn-ea"/>
                          <a:cs typeface="+mn-cs"/>
                        </a:rPr>
                        <a:t>group</a:t>
                      </a:r>
                      <a:r>
                        <a:rPr lang="da-DK" sz="1600" b="0" kern="1200" dirty="0">
                          <a:solidFill>
                            <a:schemeClr val="tx1"/>
                          </a:solidFill>
                          <a:effectLst/>
                          <a:latin typeface="+mn-lt"/>
                          <a:ea typeface="+mn-ea"/>
                          <a:cs typeface="+mn-cs"/>
                        </a:rPr>
                        <a:t> </a:t>
                      </a:r>
                      <a:r>
                        <a:rPr lang="da-DK" sz="1600" b="0" kern="1200" dirty="0" err="1">
                          <a:solidFill>
                            <a:schemeClr val="tx1"/>
                          </a:solidFill>
                          <a:effectLst/>
                          <a:latin typeface="+mn-lt"/>
                          <a:ea typeface="+mn-ea"/>
                          <a:cs typeface="+mn-cs"/>
                        </a:rPr>
                        <a:t>insurance</a:t>
                      </a:r>
                      <a:r>
                        <a:rPr lang="da-DK" sz="1600" b="0" kern="1200" dirty="0">
                          <a:solidFill>
                            <a:schemeClr val="tx1"/>
                          </a:solidFill>
                          <a:effectLst/>
                          <a:latin typeface="+mn-lt"/>
                          <a:ea typeface="+mn-ea"/>
                          <a:cs typeface="+mn-cs"/>
                        </a:rPr>
                        <a:t> Tryg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48030"/>
                  </a:ext>
                </a:extLst>
              </a:tr>
            </a:tbl>
          </a:graphicData>
        </a:graphic>
      </p:graphicFrame>
      <p:sp>
        <p:nvSpPr>
          <p:cNvPr id="10" name="Oval 9">
            <a:extLst>
              <a:ext uri="{FF2B5EF4-FFF2-40B4-BE49-F238E27FC236}">
                <a16:creationId xmlns:a16="http://schemas.microsoft.com/office/drawing/2014/main" id="{C6C3E5C6-753A-A58F-CEE9-44D986CA7E4A}"/>
              </a:ext>
            </a:extLst>
          </p:cNvPr>
          <p:cNvSpPr/>
          <p:nvPr/>
        </p:nvSpPr>
        <p:spPr>
          <a:xfrm>
            <a:off x="4900289" y="1724530"/>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Oval 10">
            <a:extLst>
              <a:ext uri="{FF2B5EF4-FFF2-40B4-BE49-F238E27FC236}">
                <a16:creationId xmlns:a16="http://schemas.microsoft.com/office/drawing/2014/main" id="{D8949196-DEBD-891E-644D-2E7BDEA093F0}"/>
              </a:ext>
            </a:extLst>
          </p:cNvPr>
          <p:cNvSpPr/>
          <p:nvPr/>
        </p:nvSpPr>
        <p:spPr>
          <a:xfrm>
            <a:off x="4907132" y="2210050"/>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Oval 12">
            <a:extLst>
              <a:ext uri="{FF2B5EF4-FFF2-40B4-BE49-F238E27FC236}">
                <a16:creationId xmlns:a16="http://schemas.microsoft.com/office/drawing/2014/main" id="{81CDA5E0-F809-68E3-F893-51F2A56DF1A0}"/>
              </a:ext>
            </a:extLst>
          </p:cNvPr>
          <p:cNvSpPr/>
          <p:nvPr/>
        </p:nvSpPr>
        <p:spPr>
          <a:xfrm>
            <a:off x="4907132" y="3125954"/>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8F1F8D0B-08E4-0B0E-8589-C512B9632EF9}"/>
              </a:ext>
            </a:extLst>
          </p:cNvPr>
          <p:cNvSpPr/>
          <p:nvPr/>
        </p:nvSpPr>
        <p:spPr>
          <a:xfrm>
            <a:off x="4906595" y="2621136"/>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Oval 17">
            <a:extLst>
              <a:ext uri="{FF2B5EF4-FFF2-40B4-BE49-F238E27FC236}">
                <a16:creationId xmlns:a16="http://schemas.microsoft.com/office/drawing/2014/main" id="{18F9035A-8A3C-AD63-5253-9F902E37A7D9}"/>
              </a:ext>
            </a:extLst>
          </p:cNvPr>
          <p:cNvSpPr/>
          <p:nvPr/>
        </p:nvSpPr>
        <p:spPr>
          <a:xfrm>
            <a:off x="4906595" y="3602254"/>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Oval 18">
            <a:extLst>
              <a:ext uri="{FF2B5EF4-FFF2-40B4-BE49-F238E27FC236}">
                <a16:creationId xmlns:a16="http://schemas.microsoft.com/office/drawing/2014/main" id="{256B5D67-8902-E807-EDA5-E8C3EDBBE46F}"/>
              </a:ext>
            </a:extLst>
          </p:cNvPr>
          <p:cNvSpPr/>
          <p:nvPr/>
        </p:nvSpPr>
        <p:spPr>
          <a:xfrm>
            <a:off x="4906595" y="4416855"/>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Oval 19">
            <a:extLst>
              <a:ext uri="{FF2B5EF4-FFF2-40B4-BE49-F238E27FC236}">
                <a16:creationId xmlns:a16="http://schemas.microsoft.com/office/drawing/2014/main" id="{DA251A7A-B35C-5E12-C8FE-5BD93EFAA962}"/>
              </a:ext>
            </a:extLst>
          </p:cNvPr>
          <p:cNvSpPr/>
          <p:nvPr/>
        </p:nvSpPr>
        <p:spPr>
          <a:xfrm>
            <a:off x="4907132" y="4011323"/>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Oval 21">
            <a:extLst>
              <a:ext uri="{FF2B5EF4-FFF2-40B4-BE49-F238E27FC236}">
                <a16:creationId xmlns:a16="http://schemas.microsoft.com/office/drawing/2014/main" id="{1A857EBE-C5AE-E97F-43A6-C0F3B0AAB39F}"/>
              </a:ext>
            </a:extLst>
          </p:cNvPr>
          <p:cNvSpPr/>
          <p:nvPr/>
        </p:nvSpPr>
        <p:spPr>
          <a:xfrm>
            <a:off x="4907132" y="4839981"/>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Oval 22">
            <a:extLst>
              <a:ext uri="{FF2B5EF4-FFF2-40B4-BE49-F238E27FC236}">
                <a16:creationId xmlns:a16="http://schemas.microsoft.com/office/drawing/2014/main" id="{6C6DB801-83BD-01FF-A052-88F9139D4005}"/>
              </a:ext>
            </a:extLst>
          </p:cNvPr>
          <p:cNvSpPr/>
          <p:nvPr/>
        </p:nvSpPr>
        <p:spPr>
          <a:xfrm>
            <a:off x="4907132" y="5255052"/>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Oval 23">
            <a:extLst>
              <a:ext uri="{FF2B5EF4-FFF2-40B4-BE49-F238E27FC236}">
                <a16:creationId xmlns:a16="http://schemas.microsoft.com/office/drawing/2014/main" id="{D436A774-0035-6B50-05A0-445AC9F67223}"/>
              </a:ext>
            </a:extLst>
          </p:cNvPr>
          <p:cNvSpPr/>
          <p:nvPr/>
        </p:nvSpPr>
        <p:spPr>
          <a:xfrm>
            <a:off x="4897607" y="6258449"/>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Oval 24">
            <a:extLst>
              <a:ext uri="{FF2B5EF4-FFF2-40B4-BE49-F238E27FC236}">
                <a16:creationId xmlns:a16="http://schemas.microsoft.com/office/drawing/2014/main" id="{2DF56CB9-8238-2693-8818-5A14D2E402DD}"/>
              </a:ext>
            </a:extLst>
          </p:cNvPr>
          <p:cNvSpPr/>
          <p:nvPr/>
        </p:nvSpPr>
        <p:spPr>
          <a:xfrm>
            <a:off x="4892652" y="5778673"/>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Oval 26">
            <a:extLst>
              <a:ext uri="{FF2B5EF4-FFF2-40B4-BE49-F238E27FC236}">
                <a16:creationId xmlns:a16="http://schemas.microsoft.com/office/drawing/2014/main" id="{FA576BF7-C3A4-0506-6CB2-6F91BF74B327}"/>
              </a:ext>
            </a:extLst>
          </p:cNvPr>
          <p:cNvSpPr/>
          <p:nvPr/>
        </p:nvSpPr>
        <p:spPr>
          <a:xfrm>
            <a:off x="5890891" y="1725536"/>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Oval 27">
            <a:extLst>
              <a:ext uri="{FF2B5EF4-FFF2-40B4-BE49-F238E27FC236}">
                <a16:creationId xmlns:a16="http://schemas.microsoft.com/office/drawing/2014/main" id="{B37E6A18-C8FD-B2F5-95B3-D1D8ECC5EAFE}"/>
              </a:ext>
            </a:extLst>
          </p:cNvPr>
          <p:cNvSpPr/>
          <p:nvPr/>
        </p:nvSpPr>
        <p:spPr>
          <a:xfrm>
            <a:off x="5890320" y="2222082"/>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Oval 28">
            <a:extLst>
              <a:ext uri="{FF2B5EF4-FFF2-40B4-BE49-F238E27FC236}">
                <a16:creationId xmlns:a16="http://schemas.microsoft.com/office/drawing/2014/main" id="{BF455526-5D5D-2E29-E422-C7FC63484D8F}"/>
              </a:ext>
            </a:extLst>
          </p:cNvPr>
          <p:cNvSpPr/>
          <p:nvPr/>
        </p:nvSpPr>
        <p:spPr>
          <a:xfrm>
            <a:off x="5890320" y="3154530"/>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Oval 29">
            <a:extLst>
              <a:ext uri="{FF2B5EF4-FFF2-40B4-BE49-F238E27FC236}">
                <a16:creationId xmlns:a16="http://schemas.microsoft.com/office/drawing/2014/main" id="{3FFC25C1-4F23-C0EA-4CF2-9333223F781E}"/>
              </a:ext>
            </a:extLst>
          </p:cNvPr>
          <p:cNvSpPr/>
          <p:nvPr/>
        </p:nvSpPr>
        <p:spPr>
          <a:xfrm>
            <a:off x="5884014" y="2616618"/>
            <a:ext cx="237193" cy="3007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5597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6E93-A9E2-E884-172A-30C69BFC9E73}"/>
              </a:ext>
            </a:extLst>
          </p:cNvPr>
          <p:cNvSpPr>
            <a:spLocks noGrp="1"/>
          </p:cNvSpPr>
          <p:nvPr>
            <p:ph type="title"/>
          </p:nvPr>
        </p:nvSpPr>
        <p:spPr/>
        <p:txBody>
          <a:bodyPr/>
          <a:lstStyle/>
          <a:p>
            <a:r>
              <a:rPr lang="da-DK" sz="2400" b="1" dirty="0">
                <a:solidFill>
                  <a:srgbClr val="002060"/>
                </a:solidFill>
                <a:latin typeface="Arial" panose="020B0604020202020204" pitchFamily="34" charset="0"/>
              </a:rPr>
              <a:t>Membership</a:t>
            </a:r>
            <a:endParaRPr lang="da-DK" dirty="0"/>
          </a:p>
        </p:txBody>
      </p:sp>
      <p:sp>
        <p:nvSpPr>
          <p:cNvPr id="3" name="Text Placeholder 2">
            <a:extLst>
              <a:ext uri="{FF2B5EF4-FFF2-40B4-BE49-F238E27FC236}">
                <a16:creationId xmlns:a16="http://schemas.microsoft.com/office/drawing/2014/main" id="{68553742-7AEF-B390-203E-70C88D46C3B3}"/>
              </a:ext>
            </a:extLst>
          </p:cNvPr>
          <p:cNvSpPr>
            <a:spLocks noGrp="1"/>
          </p:cNvSpPr>
          <p:nvPr>
            <p:ph type="body" sz="quarter" idx="10"/>
          </p:nvPr>
        </p:nvSpPr>
        <p:spPr>
          <a:xfrm>
            <a:off x="1080000" y="1980000"/>
            <a:ext cx="4927294" cy="4230000"/>
          </a:xfrm>
        </p:spPr>
        <p:txBody>
          <a:bodyPr/>
          <a:lstStyle/>
          <a:p>
            <a:r>
              <a:rPr lang="en-US" sz="1800" dirty="0">
                <a:solidFill>
                  <a:srgbClr val="002060"/>
                </a:solidFill>
                <a:latin typeface="Arial" panose="020B0604020202020204" pitchFamily="34" charset="0"/>
              </a:rPr>
              <a:t>Membership costs DKK 260/month </a:t>
            </a:r>
            <a:br>
              <a:rPr lang="en-US" sz="1800" dirty="0">
                <a:solidFill>
                  <a:srgbClr val="002060"/>
                </a:solidFill>
                <a:latin typeface="Arial" panose="020B0604020202020204" pitchFamily="34" charset="0"/>
              </a:rPr>
            </a:br>
            <a:r>
              <a:rPr lang="en-US" sz="1800" dirty="0">
                <a:solidFill>
                  <a:srgbClr val="002060"/>
                </a:solidFill>
                <a:latin typeface="Arial" panose="020B0604020202020204" pitchFamily="34" charset="0"/>
              </a:rPr>
              <a:t>(approx. DKK 170/month after tax) </a:t>
            </a:r>
          </a:p>
          <a:p>
            <a:br>
              <a:rPr lang="en-US" sz="1800" dirty="0">
                <a:solidFill>
                  <a:srgbClr val="002060"/>
                </a:solidFill>
                <a:latin typeface="Arial" panose="020B0604020202020204" pitchFamily="34" charset="0"/>
              </a:rPr>
            </a:br>
            <a:r>
              <a:rPr lang="en-US" sz="1800" dirty="0">
                <a:solidFill>
                  <a:srgbClr val="002060"/>
                </a:solidFill>
                <a:latin typeface="Arial" panose="020B0604020202020204" pitchFamily="34" charset="0"/>
              </a:rPr>
              <a:t>Right now you get the first 3 months free</a:t>
            </a:r>
            <a:endParaRPr lang="da-DK" sz="2000" dirty="0"/>
          </a:p>
          <a:p>
            <a:br>
              <a:rPr lang="da-DK" sz="1800" dirty="0"/>
            </a:br>
            <a:br>
              <a:rPr lang="da-DK" sz="1800" dirty="0"/>
            </a:br>
            <a:endParaRPr lang="da-DK" sz="1800" dirty="0"/>
          </a:p>
          <a:p>
            <a:r>
              <a:rPr lang="da-DK" sz="1800" dirty="0">
                <a:solidFill>
                  <a:schemeClr val="bg2">
                    <a:lumMod val="50000"/>
                  </a:schemeClr>
                </a:solidFill>
                <a:hlinkClick r:id="rId3">
                  <a:extLst>
                    <a:ext uri="{A12FA001-AC4F-418D-AE19-62706E023703}">
                      <ahyp:hlinkClr xmlns:ahyp="http://schemas.microsoft.com/office/drawing/2018/hyperlinkcolor" val="tx"/>
                    </a:ext>
                  </a:extLst>
                </a:hlinkClick>
              </a:rPr>
              <a:t>https://finansforbundet.dk/dk/bliv-medlem</a:t>
            </a:r>
            <a:endParaRPr lang="da-DK" sz="1800" dirty="0">
              <a:solidFill>
                <a:schemeClr val="bg2">
                  <a:lumMod val="50000"/>
                </a:schemeClr>
              </a:solidFill>
            </a:endParaRPr>
          </a:p>
          <a:p>
            <a:endParaRPr lang="da-DK" dirty="0">
              <a:solidFill>
                <a:schemeClr val="bg2">
                  <a:lumMod val="50000"/>
                </a:schemeClr>
              </a:solidFill>
            </a:endParaRPr>
          </a:p>
          <a:p>
            <a:endParaRPr lang="da-DK" sz="2000" dirty="0">
              <a:solidFill>
                <a:srgbClr val="002060"/>
              </a:solidFill>
              <a:latin typeface="Arial" panose="020B0604020202020204" pitchFamily="34" charset="0"/>
            </a:endParaRPr>
          </a:p>
        </p:txBody>
      </p:sp>
      <p:pic>
        <p:nvPicPr>
          <p:cNvPr id="7" name="Picture 6">
            <a:extLst>
              <a:ext uri="{FF2B5EF4-FFF2-40B4-BE49-F238E27FC236}">
                <a16:creationId xmlns:a16="http://schemas.microsoft.com/office/drawing/2014/main" id="{4ADB7DB5-6752-6CFC-840C-FF4C31918C56}"/>
              </a:ext>
            </a:extLst>
          </p:cNvPr>
          <p:cNvPicPr>
            <a:picLocks noChangeAspect="1"/>
          </p:cNvPicPr>
          <p:nvPr/>
        </p:nvPicPr>
        <p:blipFill>
          <a:blip r:embed="rId4"/>
          <a:stretch>
            <a:fillRect/>
          </a:stretch>
        </p:blipFill>
        <p:spPr>
          <a:xfrm>
            <a:off x="6184707" y="0"/>
            <a:ext cx="6007294" cy="6858000"/>
          </a:xfrm>
          <a:prstGeom prst="rect">
            <a:avLst/>
          </a:prstGeom>
        </p:spPr>
      </p:pic>
    </p:spTree>
    <p:extLst>
      <p:ext uri="{BB962C8B-B14F-4D97-AF65-F5344CB8AC3E}">
        <p14:creationId xmlns:p14="http://schemas.microsoft.com/office/powerpoint/2010/main" val="417801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C07ECC-DE45-60D8-315D-2EC2A7A8B0E1}"/>
              </a:ext>
            </a:extLst>
          </p:cNvPr>
          <p:cNvGrpSpPr/>
          <p:nvPr/>
        </p:nvGrpSpPr>
        <p:grpSpPr>
          <a:xfrm>
            <a:off x="6417704" y="1181468"/>
            <a:ext cx="5543896" cy="4784069"/>
            <a:chOff x="6417704" y="1181468"/>
            <a:chExt cx="5543896" cy="4784069"/>
          </a:xfrm>
        </p:grpSpPr>
        <p:grpSp>
          <p:nvGrpSpPr>
            <p:cNvPr id="15" name="Group 14">
              <a:extLst>
                <a:ext uri="{FF2B5EF4-FFF2-40B4-BE49-F238E27FC236}">
                  <a16:creationId xmlns:a16="http://schemas.microsoft.com/office/drawing/2014/main" id="{F4659B74-FB22-91AF-628A-8C5A69166CF2}"/>
                </a:ext>
              </a:extLst>
            </p:cNvPr>
            <p:cNvGrpSpPr/>
            <p:nvPr/>
          </p:nvGrpSpPr>
          <p:grpSpPr>
            <a:xfrm>
              <a:off x="7756494" y="1181468"/>
              <a:ext cx="3820095" cy="2220857"/>
              <a:chOff x="6533146" y="445576"/>
              <a:chExt cx="4850937" cy="2583932"/>
            </a:xfrm>
          </p:grpSpPr>
          <p:grpSp>
            <p:nvGrpSpPr>
              <p:cNvPr id="14" name="Group 13">
                <a:extLst>
                  <a:ext uri="{FF2B5EF4-FFF2-40B4-BE49-F238E27FC236}">
                    <a16:creationId xmlns:a16="http://schemas.microsoft.com/office/drawing/2014/main" id="{C960905D-A33B-6E68-ADC3-0F0131A3E1E5}"/>
                  </a:ext>
                </a:extLst>
              </p:cNvPr>
              <p:cNvGrpSpPr/>
              <p:nvPr/>
            </p:nvGrpSpPr>
            <p:grpSpPr>
              <a:xfrm>
                <a:off x="7556407" y="445576"/>
                <a:ext cx="2631603" cy="1179828"/>
                <a:chOff x="3956819" y="356450"/>
                <a:chExt cx="4583417" cy="2473758"/>
              </a:xfrm>
            </p:grpSpPr>
            <p:pic>
              <p:nvPicPr>
                <p:cNvPr id="2" name="Picture 1">
                  <a:extLst>
                    <a:ext uri="{FF2B5EF4-FFF2-40B4-BE49-F238E27FC236}">
                      <a16:creationId xmlns:a16="http://schemas.microsoft.com/office/drawing/2014/main" id="{8578F23A-5FAE-D485-305B-EE7678C69C41}"/>
                    </a:ext>
                  </a:extLst>
                </p:cNvPr>
                <p:cNvPicPr>
                  <a:picLocks noChangeAspect="1"/>
                </p:cNvPicPr>
                <p:nvPr/>
              </p:nvPicPr>
              <p:blipFill rotWithShape="1">
                <a:blip r:embed="rId2">
                  <a:grayscl/>
                </a:blip>
                <a:srcRect l="39534" r="31479"/>
                <a:stretch/>
              </p:blipFill>
              <p:spPr>
                <a:xfrm>
                  <a:off x="6357711" y="356450"/>
                  <a:ext cx="2182525" cy="2473758"/>
                </a:xfrm>
                <a:prstGeom prst="rect">
                  <a:avLst/>
                </a:prstGeom>
              </p:spPr>
            </p:pic>
            <p:pic>
              <p:nvPicPr>
                <p:cNvPr id="3" name="Picture 2">
                  <a:extLst>
                    <a:ext uri="{FF2B5EF4-FFF2-40B4-BE49-F238E27FC236}">
                      <a16:creationId xmlns:a16="http://schemas.microsoft.com/office/drawing/2014/main" id="{F5197B9B-031E-78A3-B34C-781C9FC6487A}"/>
                    </a:ext>
                  </a:extLst>
                </p:cNvPr>
                <p:cNvPicPr>
                  <a:picLocks noChangeAspect="1"/>
                </p:cNvPicPr>
                <p:nvPr/>
              </p:nvPicPr>
              <p:blipFill rotWithShape="1">
                <a:blip r:embed="rId2">
                  <a:grayscl/>
                </a:blip>
                <a:srcRect l="4006" r="64109"/>
                <a:stretch/>
              </p:blipFill>
              <p:spPr>
                <a:xfrm>
                  <a:off x="3956819" y="356450"/>
                  <a:ext cx="2400893" cy="2473758"/>
                </a:xfrm>
                <a:prstGeom prst="rect">
                  <a:avLst/>
                </a:prstGeom>
              </p:spPr>
            </p:pic>
          </p:grpSp>
          <p:pic>
            <p:nvPicPr>
              <p:cNvPr id="4" name="Picture 3">
                <a:extLst>
                  <a:ext uri="{FF2B5EF4-FFF2-40B4-BE49-F238E27FC236}">
                    <a16:creationId xmlns:a16="http://schemas.microsoft.com/office/drawing/2014/main" id="{D9FADE4C-CDCA-D40D-AE5A-22507515BAE8}"/>
                  </a:ext>
                </a:extLst>
              </p:cNvPr>
              <p:cNvPicPr>
                <a:picLocks noChangeAspect="1"/>
              </p:cNvPicPr>
              <p:nvPr/>
            </p:nvPicPr>
            <p:blipFill>
              <a:blip r:embed="rId3">
                <a:grayscl/>
              </a:blip>
              <a:stretch>
                <a:fillRect/>
              </a:stretch>
            </p:blipFill>
            <p:spPr>
              <a:xfrm>
                <a:off x="6533146" y="1625404"/>
                <a:ext cx="4850937" cy="1404104"/>
              </a:xfrm>
              <a:prstGeom prst="rect">
                <a:avLst/>
              </a:prstGeom>
            </p:spPr>
          </p:pic>
        </p:grpSp>
        <p:pic>
          <p:nvPicPr>
            <p:cNvPr id="13" name="Picture 12">
              <a:extLst>
                <a:ext uri="{FF2B5EF4-FFF2-40B4-BE49-F238E27FC236}">
                  <a16:creationId xmlns:a16="http://schemas.microsoft.com/office/drawing/2014/main" id="{5932F9F1-BC4E-D78C-A380-3F0AB8E566A0}"/>
                </a:ext>
              </a:extLst>
            </p:cNvPr>
            <p:cNvPicPr>
              <a:picLocks noChangeAspect="1"/>
            </p:cNvPicPr>
            <p:nvPr/>
          </p:nvPicPr>
          <p:blipFill>
            <a:blip r:embed="rId4">
              <a:grayscl/>
            </a:blip>
            <a:stretch>
              <a:fillRect/>
            </a:stretch>
          </p:blipFill>
          <p:spPr>
            <a:xfrm>
              <a:off x="6417704" y="4776536"/>
              <a:ext cx="5543896" cy="1189001"/>
            </a:xfrm>
            <a:prstGeom prst="rect">
              <a:avLst/>
            </a:prstGeom>
          </p:spPr>
        </p:pic>
      </p:grpSp>
      <p:sp>
        <p:nvSpPr>
          <p:cNvPr id="16" name="Title 1">
            <a:extLst>
              <a:ext uri="{FF2B5EF4-FFF2-40B4-BE49-F238E27FC236}">
                <a16:creationId xmlns:a16="http://schemas.microsoft.com/office/drawing/2014/main" id="{B33E59E5-CC14-5268-750E-F23847F9F071}"/>
              </a:ext>
            </a:extLst>
          </p:cNvPr>
          <p:cNvSpPr>
            <a:spLocks noGrp="1"/>
          </p:cNvSpPr>
          <p:nvPr>
            <p:ph type="title"/>
          </p:nvPr>
        </p:nvSpPr>
        <p:spPr>
          <a:xfrm>
            <a:off x="1080000" y="1080000"/>
            <a:ext cx="4744800" cy="576000"/>
          </a:xfrm>
        </p:spPr>
        <p:txBody>
          <a:bodyPr/>
          <a:lstStyle/>
          <a:p>
            <a:r>
              <a:rPr lang="en-US" dirty="0" err="1"/>
              <a:t>Opbakningen</a:t>
            </a:r>
            <a:r>
              <a:rPr lang="en-US" dirty="0"/>
              <a:t> </a:t>
            </a:r>
            <a:r>
              <a:rPr lang="en-US" dirty="0" err="1"/>
              <a:t>betyder</a:t>
            </a:r>
            <a:r>
              <a:rPr lang="en-US" dirty="0"/>
              <a:t> </a:t>
            </a:r>
            <a:r>
              <a:rPr lang="en-US" dirty="0" err="1"/>
              <a:t>noget</a:t>
            </a:r>
            <a:endParaRPr lang="en-US" dirty="0"/>
          </a:p>
        </p:txBody>
      </p:sp>
      <p:sp>
        <p:nvSpPr>
          <p:cNvPr id="17" name="Content Placeholder 2">
            <a:extLst>
              <a:ext uri="{FF2B5EF4-FFF2-40B4-BE49-F238E27FC236}">
                <a16:creationId xmlns:a16="http://schemas.microsoft.com/office/drawing/2014/main" id="{8E00F1DB-7480-4CBD-C805-9B84FA27805A}"/>
              </a:ext>
            </a:extLst>
          </p:cNvPr>
          <p:cNvSpPr>
            <a:spLocks noGrp="1"/>
          </p:cNvSpPr>
          <p:nvPr>
            <p:ph type="body" sz="quarter" idx="10"/>
          </p:nvPr>
        </p:nvSpPr>
        <p:spPr>
          <a:xfrm>
            <a:off x="1080000" y="1980000"/>
            <a:ext cx="5016000" cy="4230000"/>
          </a:xfrm>
        </p:spPr>
        <p:txBody>
          <a:bodyPr/>
          <a:lstStyle/>
          <a:p>
            <a:pPr marL="0" lvl="1" indent="0">
              <a:buNone/>
            </a:pPr>
            <a:r>
              <a:rPr lang="da-DK" sz="1800" dirty="0"/>
              <a:t>Det, der giver den helt store værdi, er at vi er mange</a:t>
            </a:r>
            <a:br>
              <a:rPr lang="da-DK" sz="1800" dirty="0"/>
            </a:br>
            <a:br>
              <a:rPr lang="da-DK" sz="1800" dirty="0"/>
            </a:br>
            <a:r>
              <a:rPr lang="da-DK" sz="1800" dirty="0"/>
              <a:t>Finansforbundet har eneret til at forhandle overenskomster og faglige sager inden for det finansielle område på vegne af vores medlemmer. Næsten 80% af medarbejderne i den finansielle sektor generelt støtter op om Finansforbundet i form af medlemskab </a:t>
            </a:r>
            <a:br>
              <a:rPr lang="da-DK" sz="1800" dirty="0"/>
            </a:br>
            <a:br>
              <a:rPr lang="da-DK" sz="1800" dirty="0"/>
            </a:br>
            <a:r>
              <a:rPr lang="da-DK" sz="1800" dirty="0"/>
              <a:t>Når vi for eksempel forhandler overenskomst har det stor betydning at Finansforbundet har opbakning fra så mange som muligt af Danske Banks medarbejdere i Danmark</a:t>
            </a:r>
            <a:br>
              <a:rPr lang="da-DK" sz="1800" dirty="0"/>
            </a:br>
            <a:endParaRPr lang="da-DK" sz="1800" dirty="0"/>
          </a:p>
          <a:p>
            <a:pPr marL="0" lvl="1" indent="0">
              <a:buNone/>
            </a:pPr>
            <a:r>
              <a:rPr lang="da-DK" sz="1800" dirty="0"/>
              <a:t>Dem, der kun hepper, tæller ikke med, og en fortsat stærk stemme og stærke resultater kræver opbakning = medlemmer</a:t>
            </a:r>
          </a:p>
          <a:p>
            <a:pPr lvl="1"/>
            <a:endParaRPr lang="da-DK" dirty="0"/>
          </a:p>
          <a:p>
            <a:pPr lvl="1"/>
            <a:endParaRPr lang="da-DK" dirty="0"/>
          </a:p>
          <a:p>
            <a:pPr lvl="1"/>
            <a:endParaRPr lang="da-DK" dirty="0"/>
          </a:p>
          <a:p>
            <a:pPr lvl="1"/>
            <a:endParaRPr lang="da-DK" dirty="0"/>
          </a:p>
          <a:p>
            <a:endParaRPr lang="en-US" dirty="0"/>
          </a:p>
        </p:txBody>
      </p:sp>
    </p:spTree>
    <p:extLst>
      <p:ext uri="{BB962C8B-B14F-4D97-AF65-F5344CB8AC3E}">
        <p14:creationId xmlns:p14="http://schemas.microsoft.com/office/powerpoint/2010/main" val="154140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64BF-5F41-1524-8CE7-5F427369A546}"/>
              </a:ext>
            </a:extLst>
          </p:cNvPr>
          <p:cNvSpPr>
            <a:spLocks noGrp="1"/>
          </p:cNvSpPr>
          <p:nvPr>
            <p:ph type="title"/>
          </p:nvPr>
        </p:nvSpPr>
        <p:spPr>
          <a:xfrm>
            <a:off x="6323325" y="1080000"/>
            <a:ext cx="5599970" cy="576000"/>
          </a:xfrm>
        </p:spPr>
        <p:txBody>
          <a:bodyPr/>
          <a:lstStyle/>
          <a:p>
            <a:r>
              <a:rPr lang="da-DK" dirty="0"/>
              <a:t>Do </a:t>
            </a:r>
            <a:r>
              <a:rPr lang="da-DK" dirty="0" err="1"/>
              <a:t>you</a:t>
            </a:r>
            <a:r>
              <a:rPr lang="da-DK" dirty="0"/>
              <a:t> </a:t>
            </a:r>
            <a:r>
              <a:rPr lang="da-DK" dirty="0" err="1"/>
              <a:t>want</a:t>
            </a:r>
            <a:r>
              <a:rPr lang="da-DK" dirty="0"/>
              <a:t> to </a:t>
            </a:r>
            <a:r>
              <a:rPr lang="da-DK" dirty="0" err="1"/>
              <a:t>know</a:t>
            </a:r>
            <a:r>
              <a:rPr lang="da-DK" dirty="0"/>
              <a:t> more?</a:t>
            </a:r>
          </a:p>
        </p:txBody>
      </p:sp>
      <p:sp>
        <p:nvSpPr>
          <p:cNvPr id="3" name="Text Placeholder 2">
            <a:extLst>
              <a:ext uri="{FF2B5EF4-FFF2-40B4-BE49-F238E27FC236}">
                <a16:creationId xmlns:a16="http://schemas.microsoft.com/office/drawing/2014/main" id="{50C8B168-8F14-BA1F-584B-174D6EC146CA}"/>
              </a:ext>
            </a:extLst>
          </p:cNvPr>
          <p:cNvSpPr>
            <a:spLocks noGrp="1"/>
          </p:cNvSpPr>
          <p:nvPr>
            <p:ph type="body" sz="quarter" idx="10"/>
          </p:nvPr>
        </p:nvSpPr>
        <p:spPr>
          <a:xfrm>
            <a:off x="6323325" y="1980000"/>
            <a:ext cx="5599970" cy="4230000"/>
          </a:xfrm>
        </p:spPr>
        <p:txBody>
          <a:bodyPr/>
          <a:lstStyle/>
          <a:p>
            <a:r>
              <a:rPr lang="en-US" sz="1600" dirty="0">
                <a:solidFill>
                  <a:srgbClr val="002060"/>
                </a:solidFill>
                <a:latin typeface="Arial" panose="020B0604020202020204" pitchFamily="34" charset="0"/>
              </a:rPr>
              <a:t>Colleagues who are not yet members can simply and without obligation get in touch with Finansforbundet to find out more about the many attractive offers</a:t>
            </a:r>
            <a:br>
              <a:rPr lang="en-US" sz="1600" dirty="0">
                <a:solidFill>
                  <a:srgbClr val="002060"/>
                </a:solidFill>
                <a:latin typeface="Arial" panose="020B0604020202020204" pitchFamily="34" charset="0"/>
              </a:rPr>
            </a:br>
            <a:br>
              <a:rPr lang="en-US" sz="1600" dirty="0">
                <a:solidFill>
                  <a:srgbClr val="002060"/>
                </a:solidFill>
                <a:latin typeface="Arial" panose="020B0604020202020204" pitchFamily="34" charset="0"/>
              </a:rPr>
            </a:br>
            <a:r>
              <a:rPr lang="da-DK" dirty="0">
                <a:solidFill>
                  <a:schemeClr val="bg2">
                    <a:lumMod val="50000"/>
                  </a:schemeClr>
                </a:solidFill>
                <a:hlinkClick r:id="" action="ppaction://noaction">
                  <a:extLst>
                    <a:ext uri="{A12FA001-AC4F-418D-AE19-62706E023703}">
                      <ahyp:hlinkClr xmlns:ahyp="http://schemas.microsoft.com/office/drawing/2018/hyperlinkcolor" val="tx"/>
                    </a:ext>
                  </a:extLst>
                </a:hlinkClick>
              </a:rPr>
              <a:t>https://finansforbundet.dk/dk/for-tillidsvalgte/kontaktkort/</a:t>
            </a:r>
            <a:endParaRPr lang="da-DK" dirty="0">
              <a:solidFill>
                <a:schemeClr val="bg2">
                  <a:lumMod val="50000"/>
                </a:schemeClr>
              </a:solidFill>
            </a:endParaRPr>
          </a:p>
          <a:p>
            <a:br>
              <a:rPr lang="da-DK" dirty="0">
                <a:solidFill>
                  <a:schemeClr val="bg2">
                    <a:lumMod val="50000"/>
                  </a:schemeClr>
                </a:solidFill>
              </a:rPr>
            </a:br>
            <a:br>
              <a:rPr lang="da-DK" dirty="0">
                <a:solidFill>
                  <a:schemeClr val="bg2">
                    <a:lumMod val="50000"/>
                  </a:schemeClr>
                </a:solidFill>
              </a:rPr>
            </a:br>
            <a:endParaRPr lang="da-DK" dirty="0">
              <a:solidFill>
                <a:schemeClr val="bg2">
                  <a:lumMod val="50000"/>
                </a:schemeClr>
              </a:solidFill>
            </a:endParaRPr>
          </a:p>
          <a:p>
            <a:r>
              <a:rPr lang="en-US" sz="1600" dirty="0">
                <a:solidFill>
                  <a:srgbClr val="002060"/>
                </a:solidFill>
                <a:latin typeface="Arial" panose="020B0604020202020204" pitchFamily="34" charset="0"/>
              </a:rPr>
              <a:t>Union representatives can find much more material at </a:t>
            </a:r>
            <a:r>
              <a:rPr lang="en-US" sz="1600" dirty="0" err="1">
                <a:solidFill>
                  <a:srgbClr val="002060"/>
                </a:solidFill>
                <a:latin typeface="Arial" panose="020B0604020202020204" pitchFamily="34" charset="0"/>
              </a:rPr>
              <a:t>Finansforbundet's</a:t>
            </a:r>
            <a:r>
              <a:rPr lang="en-US" sz="1600" dirty="0">
                <a:solidFill>
                  <a:srgbClr val="002060"/>
                </a:solidFill>
                <a:latin typeface="Arial" panose="020B0604020202020204" pitchFamily="34" charset="0"/>
              </a:rPr>
              <a:t> website</a:t>
            </a:r>
            <a:br>
              <a:rPr lang="da-DK" sz="1600" dirty="0">
                <a:solidFill>
                  <a:srgbClr val="002060"/>
                </a:solidFill>
                <a:latin typeface="Arial" panose="020B0604020202020204" pitchFamily="34" charset="0"/>
              </a:rPr>
            </a:br>
            <a:br>
              <a:rPr lang="da-DK" sz="1600" dirty="0">
                <a:solidFill>
                  <a:srgbClr val="002060"/>
                </a:solidFill>
                <a:latin typeface="Arial" panose="020B0604020202020204" pitchFamily="34" charset="0"/>
              </a:rPr>
            </a:br>
            <a:r>
              <a:rPr lang="da-DK" dirty="0">
                <a:solidFill>
                  <a:schemeClr val="bg2">
                    <a:lumMod val="50000"/>
                  </a:schemeClr>
                </a:solidFill>
                <a:hlinkClick r:id="rId3">
                  <a:extLst>
                    <a:ext uri="{A12FA001-AC4F-418D-AE19-62706E023703}">
                      <ahyp:hlinkClr xmlns:ahyp="http://schemas.microsoft.com/office/drawing/2018/hyperlinkcolor" val="tx"/>
                    </a:ext>
                  </a:extLst>
                </a:hlinkClick>
              </a:rPr>
              <a:t>https://finansforbundet.dk/dk/for-tillidsvalgte/hvervemateriale</a:t>
            </a:r>
            <a:endParaRPr lang="da-DK" dirty="0">
              <a:solidFill>
                <a:schemeClr val="bg2">
                  <a:lumMod val="50000"/>
                </a:schemeClr>
              </a:solidFill>
            </a:endParaRPr>
          </a:p>
          <a:p>
            <a:endParaRPr lang="da-DK" dirty="0">
              <a:solidFill>
                <a:schemeClr val="bg2">
                  <a:lumMod val="50000"/>
                </a:schemeClr>
              </a:solidFill>
            </a:endParaRPr>
          </a:p>
          <a:p>
            <a:endParaRPr lang="en-US" sz="1600" dirty="0">
              <a:solidFill>
                <a:srgbClr val="002060"/>
              </a:solidFill>
              <a:latin typeface="Arial" panose="020B0604020202020204" pitchFamily="34" charset="0"/>
            </a:endParaRPr>
          </a:p>
          <a:p>
            <a:r>
              <a:rPr lang="en-US" sz="1600" dirty="0">
                <a:solidFill>
                  <a:srgbClr val="002060"/>
                </a:solidFill>
                <a:latin typeface="Arial" panose="020B0604020202020204" pitchFamily="34" charset="0"/>
              </a:rPr>
              <a:t>A limited selection of topics in English on </a:t>
            </a:r>
            <a:r>
              <a:rPr lang="en-US" sz="1600" dirty="0" err="1">
                <a:solidFill>
                  <a:srgbClr val="002060"/>
                </a:solidFill>
                <a:latin typeface="Arial" panose="020B0604020202020204" pitchFamily="34" charset="0"/>
              </a:rPr>
              <a:t>Finansforbundet's</a:t>
            </a:r>
            <a:r>
              <a:rPr lang="en-US" sz="1600" dirty="0">
                <a:solidFill>
                  <a:srgbClr val="002060"/>
                </a:solidFill>
                <a:latin typeface="Arial" panose="020B0604020202020204" pitchFamily="34" charset="0"/>
              </a:rPr>
              <a:t> website</a:t>
            </a:r>
            <a:br>
              <a:rPr lang="en-US" sz="1600" dirty="0">
                <a:solidFill>
                  <a:srgbClr val="002060"/>
                </a:solidFill>
                <a:latin typeface="Arial" panose="020B0604020202020204" pitchFamily="34" charset="0"/>
              </a:rPr>
            </a:br>
            <a:endParaRPr lang="da-DK" dirty="0">
              <a:solidFill>
                <a:schemeClr val="bg2">
                  <a:lumMod val="50000"/>
                </a:schemeClr>
              </a:solidFill>
            </a:endParaRPr>
          </a:p>
          <a:p>
            <a:r>
              <a:rPr lang="en-US" dirty="0">
                <a:solidFill>
                  <a:schemeClr val="bg2">
                    <a:lumMod val="50000"/>
                  </a:schemeClr>
                </a:solidFill>
                <a:hlinkClick r:id="rId4">
                  <a:extLst>
                    <a:ext uri="{A12FA001-AC4F-418D-AE19-62706E023703}">
                      <ahyp:hlinkClr xmlns:ahyp="http://schemas.microsoft.com/office/drawing/2018/hyperlinkcolor" val="tx"/>
                    </a:ext>
                  </a:extLst>
                </a:hlinkClick>
              </a:rPr>
              <a:t>https://finansforbundet.dk/en/</a:t>
            </a:r>
            <a:endParaRPr lang="da-DK" dirty="0">
              <a:solidFill>
                <a:schemeClr val="bg2">
                  <a:lumMod val="50000"/>
                </a:schemeClr>
              </a:solidFill>
            </a:endParaRPr>
          </a:p>
        </p:txBody>
      </p:sp>
      <p:pic>
        <p:nvPicPr>
          <p:cNvPr id="5" name="Picture 4">
            <a:extLst>
              <a:ext uri="{FF2B5EF4-FFF2-40B4-BE49-F238E27FC236}">
                <a16:creationId xmlns:a16="http://schemas.microsoft.com/office/drawing/2014/main" id="{AFC16484-1451-2DC5-51B6-1A86BAE2FE42}"/>
              </a:ext>
            </a:extLst>
          </p:cNvPr>
          <p:cNvPicPr>
            <a:picLocks noChangeAspect="1"/>
          </p:cNvPicPr>
          <p:nvPr/>
        </p:nvPicPr>
        <p:blipFill rotWithShape="1">
          <a:blip r:embed="rId5"/>
          <a:srcRect l="18810"/>
          <a:stretch/>
        </p:blipFill>
        <p:spPr>
          <a:xfrm>
            <a:off x="0" y="0"/>
            <a:ext cx="5608739" cy="6858000"/>
          </a:xfrm>
          <a:prstGeom prst="rect">
            <a:avLst/>
          </a:prstGeom>
        </p:spPr>
      </p:pic>
      <p:pic>
        <p:nvPicPr>
          <p:cNvPr id="8" name="Picture 7">
            <a:extLst>
              <a:ext uri="{FF2B5EF4-FFF2-40B4-BE49-F238E27FC236}">
                <a16:creationId xmlns:a16="http://schemas.microsoft.com/office/drawing/2014/main" id="{4AE7B6D4-8F32-2B5F-F780-BBFAC1A54517}"/>
              </a:ext>
            </a:extLst>
          </p:cNvPr>
          <p:cNvPicPr>
            <a:picLocks noChangeAspect="1"/>
          </p:cNvPicPr>
          <p:nvPr/>
        </p:nvPicPr>
        <p:blipFill>
          <a:blip r:embed="rId6"/>
          <a:stretch>
            <a:fillRect/>
          </a:stretch>
        </p:blipFill>
        <p:spPr>
          <a:xfrm>
            <a:off x="0" y="0"/>
            <a:ext cx="5868677" cy="6867825"/>
          </a:xfrm>
          <a:prstGeom prst="rect">
            <a:avLst/>
          </a:prstGeom>
        </p:spPr>
      </p:pic>
    </p:spTree>
    <p:extLst>
      <p:ext uri="{BB962C8B-B14F-4D97-AF65-F5344CB8AC3E}">
        <p14:creationId xmlns:p14="http://schemas.microsoft.com/office/powerpoint/2010/main" val="162725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D546-5280-738E-D367-5CD7E1DE65FC}"/>
              </a:ext>
            </a:extLst>
          </p:cNvPr>
          <p:cNvSpPr>
            <a:spLocks noGrp="1"/>
          </p:cNvSpPr>
          <p:nvPr>
            <p:ph type="title"/>
          </p:nvPr>
        </p:nvSpPr>
        <p:spPr>
          <a:xfrm>
            <a:off x="6489036" y="1005859"/>
            <a:ext cx="5398164" cy="576000"/>
          </a:xfrm>
        </p:spPr>
        <p:txBody>
          <a:bodyPr/>
          <a:lstStyle/>
          <a:p>
            <a:r>
              <a:rPr lang="da-DK" sz="2400" b="1" dirty="0">
                <a:solidFill>
                  <a:srgbClr val="002060"/>
                </a:solidFill>
                <a:latin typeface="Arial" panose="020B0604020202020204" pitchFamily="34" charset="0"/>
              </a:rPr>
              <a:t>Lokal forankring i Danske Bank</a:t>
            </a:r>
            <a:endParaRPr lang="da-DK" dirty="0"/>
          </a:p>
        </p:txBody>
      </p:sp>
      <p:sp>
        <p:nvSpPr>
          <p:cNvPr id="3" name="Text Placeholder 2">
            <a:extLst>
              <a:ext uri="{FF2B5EF4-FFF2-40B4-BE49-F238E27FC236}">
                <a16:creationId xmlns:a16="http://schemas.microsoft.com/office/drawing/2014/main" id="{663A1676-A5A1-FC45-ECA8-5B8AB017B078}"/>
              </a:ext>
            </a:extLst>
          </p:cNvPr>
          <p:cNvSpPr>
            <a:spLocks noGrp="1"/>
          </p:cNvSpPr>
          <p:nvPr>
            <p:ph type="body" sz="quarter" idx="10"/>
          </p:nvPr>
        </p:nvSpPr>
        <p:spPr>
          <a:xfrm>
            <a:off x="6489036" y="1980000"/>
            <a:ext cx="5398164" cy="4230000"/>
          </a:xfrm>
        </p:spPr>
        <p:txBody>
          <a:bodyPr/>
          <a:lstStyle/>
          <a:p>
            <a:r>
              <a:rPr lang="da-DK" sz="1800" dirty="0">
                <a:solidFill>
                  <a:srgbClr val="002060"/>
                </a:solidFill>
                <a:latin typeface="Arial" panose="020B0604020202020204" pitchFamily="34" charset="0"/>
              </a:rPr>
              <a:t>Finansforbundet i Danske Bank har flere hundrede dedikerede medlemsvalgte tillidsrepræsentanter, som er tæt på kolleger og ledelse i hele banken.</a:t>
            </a:r>
          </a:p>
          <a:p>
            <a:endParaRPr lang="da-DK" sz="1800" dirty="0">
              <a:solidFill>
                <a:srgbClr val="002060"/>
              </a:solidFill>
            </a:endParaRPr>
          </a:p>
          <a:p>
            <a:r>
              <a:rPr lang="da-DK" sz="1800" dirty="0">
                <a:solidFill>
                  <a:srgbClr val="002060"/>
                </a:solidFill>
                <a:latin typeface="Arial" panose="020B0604020202020204" pitchFamily="34" charset="0"/>
              </a:rPr>
              <a:t>Derudover har Finansforbundet i Danske Bank en kredsbestyrelse på 10 personer, samt et kredskontor med jurister og andre specialister siddende i Danske Bank.</a:t>
            </a:r>
          </a:p>
          <a:p>
            <a:endParaRPr lang="da-DK" sz="1800" dirty="0">
              <a:solidFill>
                <a:srgbClr val="002060"/>
              </a:solidFill>
              <a:latin typeface="Arial" panose="020B0604020202020204" pitchFamily="34" charset="0"/>
            </a:endParaRPr>
          </a:p>
          <a:p>
            <a:r>
              <a:rPr lang="da-DK" sz="1800" dirty="0">
                <a:solidFill>
                  <a:srgbClr val="002060"/>
                </a:solidFill>
                <a:latin typeface="Arial" panose="020B0604020202020204" pitchFamily="34" charset="0"/>
              </a:rPr>
              <a:t>Det giver mulighed for konstant at have fingeren på pulsen og agere sparringspartnere i dagligdagen for både medlemmer og ledelse.</a:t>
            </a:r>
            <a:br>
              <a:rPr lang="da-DK" sz="1800" dirty="0">
                <a:solidFill>
                  <a:srgbClr val="002060"/>
                </a:solidFill>
                <a:latin typeface="Arial" panose="020B0604020202020204" pitchFamily="34" charset="0"/>
              </a:rPr>
            </a:br>
            <a:endParaRPr lang="da-DK" sz="1800" dirty="0">
              <a:solidFill>
                <a:srgbClr val="002060"/>
              </a:solidFill>
              <a:latin typeface="Arial" panose="020B0604020202020204" pitchFamily="34" charset="0"/>
            </a:endParaRPr>
          </a:p>
          <a:p>
            <a:r>
              <a:rPr lang="da-DK" sz="1800" dirty="0">
                <a:solidFill>
                  <a:srgbClr val="002060"/>
                </a:solidFill>
              </a:rPr>
              <a:t>Vores egen hjemmeside:</a:t>
            </a:r>
            <a:br>
              <a:rPr lang="da-DK" sz="1800" dirty="0">
                <a:solidFill>
                  <a:srgbClr val="002060"/>
                </a:solidFill>
              </a:rPr>
            </a:br>
            <a:br>
              <a:rPr lang="da-DK" sz="1800" dirty="0">
                <a:solidFill>
                  <a:srgbClr val="002060"/>
                </a:solidFill>
                <a:latin typeface="Arial" panose="020B0604020202020204" pitchFamily="34" charset="0"/>
              </a:rPr>
            </a:br>
            <a:r>
              <a:rPr lang="da-DK" dirty="0">
                <a:solidFill>
                  <a:schemeClr val="accent3">
                    <a:lumMod val="75000"/>
                  </a:schemeClr>
                </a:solidFill>
                <a:hlinkClick r:id="rId3">
                  <a:extLst>
                    <a:ext uri="{A12FA001-AC4F-418D-AE19-62706E023703}">
                      <ahyp:hlinkClr xmlns:ahyp="http://schemas.microsoft.com/office/drawing/2018/hyperlinkcolor" val="tx"/>
                    </a:ext>
                  </a:extLst>
                </a:hlinkClick>
              </a:rPr>
              <a:t>https://finansforbundet.dk/dk/kredse/finansforbundet-i-danske-bank/</a:t>
            </a:r>
            <a:endParaRPr lang="da-DK" dirty="0">
              <a:solidFill>
                <a:schemeClr val="accent3">
                  <a:lumMod val="75000"/>
                </a:schemeClr>
              </a:solidFill>
            </a:endParaRPr>
          </a:p>
          <a:p>
            <a:endParaRPr lang="da-DK" sz="1800" dirty="0">
              <a:solidFill>
                <a:srgbClr val="002060"/>
              </a:solidFill>
              <a:latin typeface="Arial" panose="020B0604020202020204" pitchFamily="34" charset="0"/>
            </a:endParaRPr>
          </a:p>
          <a:p>
            <a:endParaRPr lang="da-DK" sz="2000" dirty="0"/>
          </a:p>
        </p:txBody>
      </p:sp>
      <p:sp>
        <p:nvSpPr>
          <p:cNvPr id="18" name="Rectangle: Rounded Corners 17">
            <a:extLst>
              <a:ext uri="{FF2B5EF4-FFF2-40B4-BE49-F238E27FC236}">
                <a16:creationId xmlns:a16="http://schemas.microsoft.com/office/drawing/2014/main" id="{3A9624C5-6F22-DF64-75C3-6CF7C4413749}"/>
              </a:ext>
            </a:extLst>
          </p:cNvPr>
          <p:cNvSpPr/>
          <p:nvPr/>
        </p:nvSpPr>
        <p:spPr>
          <a:xfrm>
            <a:off x="513885" y="2157515"/>
            <a:ext cx="5189081" cy="4230000"/>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da-DK" sz="2000" dirty="0">
              <a:solidFill>
                <a:schemeClr val="tx1"/>
              </a:solidFill>
            </a:endParaRPr>
          </a:p>
          <a:p>
            <a:pPr algn="ctr"/>
            <a:endParaRPr lang="da-DK" sz="2000" dirty="0">
              <a:solidFill>
                <a:schemeClr val="tx1"/>
              </a:solidFill>
            </a:endParaRPr>
          </a:p>
          <a:p>
            <a:pPr algn="ctr"/>
            <a:br>
              <a:rPr lang="da-DK" sz="2000" dirty="0">
                <a:solidFill>
                  <a:schemeClr val="tx1"/>
                </a:solidFill>
              </a:rPr>
            </a:br>
            <a:r>
              <a:rPr lang="da-DK" sz="2400" b="1" dirty="0">
                <a:solidFill>
                  <a:schemeClr val="bg1"/>
                </a:solidFill>
              </a:rPr>
              <a:t>Finansforbundet i Danske Bank</a:t>
            </a: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a:p>
            <a:pPr algn="ctr"/>
            <a:endParaRPr lang="da-DK" sz="2000" dirty="0">
              <a:solidFill>
                <a:schemeClr val="tx1"/>
              </a:solidFill>
            </a:endParaRPr>
          </a:p>
        </p:txBody>
      </p:sp>
      <p:sp>
        <p:nvSpPr>
          <p:cNvPr id="19" name="Rectangle: Rounded Corners 18">
            <a:extLst>
              <a:ext uri="{FF2B5EF4-FFF2-40B4-BE49-F238E27FC236}">
                <a16:creationId xmlns:a16="http://schemas.microsoft.com/office/drawing/2014/main" id="{E0FDD154-26A2-B72F-D528-A8A6344ADBDD}"/>
              </a:ext>
            </a:extLst>
          </p:cNvPr>
          <p:cNvSpPr/>
          <p:nvPr/>
        </p:nvSpPr>
        <p:spPr>
          <a:xfrm>
            <a:off x="453731" y="963718"/>
            <a:ext cx="5189080" cy="854890"/>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1"/>
                </a:solidFill>
              </a:rPr>
              <a:t>Finansforbundet</a:t>
            </a:r>
            <a:r>
              <a:rPr lang="da-DK" sz="2000" dirty="0">
                <a:solidFill>
                  <a:schemeClr val="tx1"/>
                </a:solidFill>
              </a:rPr>
              <a:t> </a:t>
            </a:r>
          </a:p>
        </p:txBody>
      </p:sp>
      <p:sp>
        <p:nvSpPr>
          <p:cNvPr id="4" name="Rectangle: Rounded Corners 3">
            <a:extLst>
              <a:ext uri="{FF2B5EF4-FFF2-40B4-BE49-F238E27FC236}">
                <a16:creationId xmlns:a16="http://schemas.microsoft.com/office/drawing/2014/main" id="{F799FE99-F3E0-0F17-1D1A-FB3A1EB957B3}"/>
              </a:ext>
            </a:extLst>
          </p:cNvPr>
          <p:cNvSpPr/>
          <p:nvPr/>
        </p:nvSpPr>
        <p:spPr>
          <a:xfrm>
            <a:off x="835053" y="4272515"/>
            <a:ext cx="4555092" cy="854890"/>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solidFill>
                  <a:schemeClr val="tx1"/>
                </a:solidFill>
              </a:rPr>
              <a:t>Tillidsvalgt kredsbestyrelse</a:t>
            </a:r>
          </a:p>
        </p:txBody>
      </p:sp>
      <p:sp>
        <p:nvSpPr>
          <p:cNvPr id="5" name="Rectangle: Rounded Corners 4">
            <a:extLst>
              <a:ext uri="{FF2B5EF4-FFF2-40B4-BE49-F238E27FC236}">
                <a16:creationId xmlns:a16="http://schemas.microsoft.com/office/drawing/2014/main" id="{2519E091-4B50-6BA8-51D0-BBB6DF49027D}"/>
              </a:ext>
            </a:extLst>
          </p:cNvPr>
          <p:cNvSpPr/>
          <p:nvPr/>
        </p:nvSpPr>
        <p:spPr>
          <a:xfrm>
            <a:off x="835053" y="2995322"/>
            <a:ext cx="4555092" cy="1105148"/>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solidFill>
                  <a:schemeClr val="tx1"/>
                </a:solidFill>
              </a:rPr>
              <a:t>Tillidsrepræsentanter </a:t>
            </a:r>
          </a:p>
          <a:p>
            <a:pPr algn="ctr"/>
            <a:r>
              <a:rPr lang="da-DK" sz="2000" dirty="0">
                <a:solidFill>
                  <a:schemeClr val="tx1"/>
                </a:solidFill>
              </a:rPr>
              <a:t>i alle afdelinger</a:t>
            </a:r>
          </a:p>
          <a:p>
            <a:pPr algn="ctr"/>
            <a:r>
              <a:rPr lang="da-DK" sz="2000" dirty="0">
                <a:solidFill>
                  <a:schemeClr val="tx1"/>
                </a:solidFill>
              </a:rPr>
              <a:t>valgt blandt medlemmerne</a:t>
            </a:r>
          </a:p>
        </p:txBody>
      </p:sp>
      <p:sp>
        <p:nvSpPr>
          <p:cNvPr id="6" name="Rectangle: Rounded Corners 5">
            <a:extLst>
              <a:ext uri="{FF2B5EF4-FFF2-40B4-BE49-F238E27FC236}">
                <a16:creationId xmlns:a16="http://schemas.microsoft.com/office/drawing/2014/main" id="{59B437F3-16DD-0C7D-D661-BA2AD8C0E69E}"/>
              </a:ext>
            </a:extLst>
          </p:cNvPr>
          <p:cNvSpPr/>
          <p:nvPr/>
        </p:nvSpPr>
        <p:spPr>
          <a:xfrm>
            <a:off x="835053" y="5279321"/>
            <a:ext cx="4555092" cy="854890"/>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solidFill>
                  <a:schemeClr val="tx1"/>
                </a:solidFill>
              </a:rPr>
              <a:t>Kredskontor med jurister og andre specialister</a:t>
            </a:r>
          </a:p>
        </p:txBody>
      </p:sp>
    </p:spTree>
    <p:extLst>
      <p:ext uri="{BB962C8B-B14F-4D97-AF65-F5344CB8AC3E}">
        <p14:creationId xmlns:p14="http://schemas.microsoft.com/office/powerpoint/2010/main" val="309623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7F55-CC84-4E37-0254-937EDDB6975D}"/>
              </a:ext>
            </a:extLst>
          </p:cNvPr>
          <p:cNvSpPr>
            <a:spLocks noGrp="1"/>
          </p:cNvSpPr>
          <p:nvPr>
            <p:ph type="title"/>
          </p:nvPr>
        </p:nvSpPr>
        <p:spPr/>
        <p:txBody>
          <a:bodyPr/>
          <a:lstStyle/>
          <a:p>
            <a:r>
              <a:rPr lang="da-DK" dirty="0"/>
              <a:t>Mulighed for indflydelse</a:t>
            </a:r>
          </a:p>
        </p:txBody>
      </p:sp>
      <p:sp>
        <p:nvSpPr>
          <p:cNvPr id="3" name="Text Placeholder 2">
            <a:extLst>
              <a:ext uri="{FF2B5EF4-FFF2-40B4-BE49-F238E27FC236}">
                <a16:creationId xmlns:a16="http://schemas.microsoft.com/office/drawing/2014/main" id="{A37762F6-72A4-8096-DC93-FCC60E709709}"/>
              </a:ext>
            </a:extLst>
          </p:cNvPr>
          <p:cNvSpPr>
            <a:spLocks noGrp="1"/>
          </p:cNvSpPr>
          <p:nvPr>
            <p:ph type="body" sz="quarter" idx="10"/>
          </p:nvPr>
        </p:nvSpPr>
        <p:spPr>
          <a:xfrm>
            <a:off x="1080000" y="1980000"/>
            <a:ext cx="5123092" cy="4230000"/>
          </a:xfrm>
        </p:spPr>
        <p:txBody>
          <a:bodyPr/>
          <a:lstStyle/>
          <a:p>
            <a:r>
              <a:rPr lang="da-DK" sz="1800" dirty="0">
                <a:solidFill>
                  <a:srgbClr val="002060"/>
                </a:solidFill>
              </a:rPr>
              <a:t>Medlemmer af Finansforbundet har mange muligheder for indflydelse og for at påvirke udviklingen både i dagligdagen og i et større perspektiv</a:t>
            </a:r>
          </a:p>
          <a:p>
            <a:pPr marL="342900" indent="-342900">
              <a:buFont typeface="Arial" panose="020B0604020202020204" pitchFamily="34" charset="0"/>
              <a:buChar char="•"/>
            </a:pPr>
            <a:endParaRPr lang="da-DK" sz="1800" dirty="0">
              <a:solidFill>
                <a:srgbClr val="002060"/>
              </a:solidFill>
            </a:endParaRPr>
          </a:p>
          <a:p>
            <a:pPr marL="342900" indent="-342900">
              <a:buFont typeface="Arial" panose="020B0604020202020204" pitchFamily="34" charset="0"/>
              <a:buChar char="•"/>
            </a:pPr>
            <a:r>
              <a:rPr lang="da-DK" sz="1800" dirty="0">
                <a:solidFill>
                  <a:srgbClr val="002060"/>
                </a:solidFill>
              </a:rPr>
              <a:t>Det lokale samarbejde mellem </a:t>
            </a:r>
            <a:br>
              <a:rPr lang="da-DK" sz="1800" dirty="0">
                <a:solidFill>
                  <a:srgbClr val="002060"/>
                </a:solidFill>
              </a:rPr>
            </a:br>
            <a:r>
              <a:rPr lang="da-DK" sz="1800" dirty="0">
                <a:solidFill>
                  <a:srgbClr val="002060"/>
                </a:solidFill>
              </a:rPr>
              <a:t>tillidsrepræsentant og leder </a:t>
            </a:r>
          </a:p>
          <a:p>
            <a:pPr marL="342900" indent="-342900">
              <a:buFont typeface="Arial" panose="020B0604020202020204" pitchFamily="34" charset="0"/>
              <a:buChar char="•"/>
            </a:pPr>
            <a:endParaRPr lang="da-DK" sz="1800" dirty="0">
              <a:solidFill>
                <a:srgbClr val="002060"/>
              </a:solidFill>
            </a:endParaRPr>
          </a:p>
          <a:p>
            <a:pPr marL="342900" indent="-342900">
              <a:buFont typeface="Arial" panose="020B0604020202020204" pitchFamily="34" charset="0"/>
              <a:buChar char="•"/>
            </a:pPr>
            <a:r>
              <a:rPr lang="da-DK" sz="1800" dirty="0">
                <a:solidFill>
                  <a:srgbClr val="002060"/>
                </a:solidFill>
              </a:rPr>
              <a:t>Samarbejde mellem områdetillidsrepræsentanter og områdeledelser</a:t>
            </a:r>
          </a:p>
          <a:p>
            <a:pPr marL="342900" indent="-342900">
              <a:buFont typeface="Arial" panose="020B0604020202020204" pitchFamily="34" charset="0"/>
              <a:buChar char="•"/>
            </a:pPr>
            <a:endParaRPr lang="da-DK" sz="1800" dirty="0">
              <a:solidFill>
                <a:srgbClr val="002060"/>
              </a:solidFill>
            </a:endParaRPr>
          </a:p>
          <a:p>
            <a:pPr marL="342900" indent="-342900">
              <a:buFont typeface="Arial" panose="020B0604020202020204" pitchFamily="34" charset="0"/>
              <a:buChar char="•"/>
            </a:pPr>
            <a:r>
              <a:rPr lang="da-DK" sz="1800" dirty="0">
                <a:solidFill>
                  <a:srgbClr val="002060"/>
                </a:solidFill>
              </a:rPr>
              <a:t>Koncernsamarbejdsudvalget</a:t>
            </a:r>
          </a:p>
          <a:p>
            <a:pPr marL="342900" indent="-342900">
              <a:buFont typeface="Arial" panose="020B0604020202020204" pitchFamily="34" charset="0"/>
              <a:buChar char="•"/>
            </a:pPr>
            <a:endParaRPr lang="da-DK" sz="1800" dirty="0">
              <a:solidFill>
                <a:srgbClr val="002060"/>
              </a:solidFill>
            </a:endParaRPr>
          </a:p>
          <a:p>
            <a:pPr marL="342900" indent="-342900">
              <a:buFont typeface="Arial" panose="020B0604020202020204" pitchFamily="34" charset="0"/>
              <a:buChar char="•"/>
            </a:pPr>
            <a:r>
              <a:rPr lang="da-DK" sz="1800" dirty="0">
                <a:solidFill>
                  <a:srgbClr val="002060"/>
                </a:solidFill>
              </a:rPr>
              <a:t>Internationalt samarbejde</a:t>
            </a:r>
          </a:p>
          <a:p>
            <a:pPr marL="342900" indent="-342900">
              <a:buFont typeface="Arial" panose="020B0604020202020204" pitchFamily="34" charset="0"/>
              <a:buChar char="•"/>
            </a:pPr>
            <a:endParaRPr lang="da-DK" sz="1800" dirty="0">
              <a:solidFill>
                <a:srgbClr val="002060"/>
              </a:solidFill>
            </a:endParaRPr>
          </a:p>
          <a:p>
            <a:pPr marL="342900" indent="-342900">
              <a:buFont typeface="Arial" panose="020B0604020202020204" pitchFamily="34" charset="0"/>
              <a:buChar char="•"/>
            </a:pPr>
            <a:r>
              <a:rPr lang="da-DK" sz="1800" dirty="0">
                <a:solidFill>
                  <a:srgbClr val="002060"/>
                </a:solidFill>
              </a:rPr>
              <a:t>Udvikling af overenskomsten</a:t>
            </a:r>
          </a:p>
          <a:p>
            <a:pPr lvl="1"/>
            <a:br>
              <a:rPr lang="da-DK" sz="2000" i="0" u="none" strike="noStrike" baseline="0" dirty="0">
                <a:solidFill>
                  <a:srgbClr val="000000"/>
                </a:solidFill>
                <a:latin typeface="Arial" panose="020B0604020202020204" pitchFamily="34" charset="0"/>
              </a:rPr>
            </a:br>
            <a:r>
              <a:rPr lang="da-DK" sz="2000" i="0" u="none" strike="noStrike" baseline="0" dirty="0">
                <a:solidFill>
                  <a:srgbClr val="000000"/>
                </a:solidFill>
                <a:latin typeface="Arial" panose="020B0604020202020204" pitchFamily="34" charset="0"/>
              </a:rPr>
              <a:t> </a:t>
            </a:r>
          </a:p>
          <a:p>
            <a:endParaRPr lang="da-DK" sz="1800" b="1" dirty="0">
              <a:solidFill>
                <a:srgbClr val="000000"/>
              </a:solidFill>
            </a:endParaRPr>
          </a:p>
          <a:p>
            <a:endParaRPr lang="da-DK" sz="1800" b="0" i="0" u="none" strike="noStrike" baseline="0" dirty="0">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55CBBE58-1D83-19B2-9BB8-89659AAF3D70}"/>
              </a:ext>
            </a:extLst>
          </p:cNvPr>
          <p:cNvPicPr>
            <a:picLocks noChangeAspect="1"/>
          </p:cNvPicPr>
          <p:nvPr/>
        </p:nvPicPr>
        <p:blipFill>
          <a:blip r:embed="rId3"/>
          <a:stretch>
            <a:fillRect/>
          </a:stretch>
        </p:blipFill>
        <p:spPr>
          <a:xfrm>
            <a:off x="6350876" y="0"/>
            <a:ext cx="5841124" cy="6858000"/>
          </a:xfrm>
          <a:prstGeom prst="rect">
            <a:avLst/>
          </a:prstGeom>
        </p:spPr>
      </p:pic>
    </p:spTree>
    <p:extLst>
      <p:ext uri="{BB962C8B-B14F-4D97-AF65-F5344CB8AC3E}">
        <p14:creationId xmlns:p14="http://schemas.microsoft.com/office/powerpoint/2010/main" val="388629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50F5-F136-A52D-D6D1-E784EA66F9FC}"/>
              </a:ext>
            </a:extLst>
          </p:cNvPr>
          <p:cNvSpPr>
            <a:spLocks noGrp="1"/>
          </p:cNvSpPr>
          <p:nvPr>
            <p:ph type="title"/>
          </p:nvPr>
        </p:nvSpPr>
        <p:spPr/>
        <p:txBody>
          <a:bodyPr/>
          <a:lstStyle/>
          <a:p>
            <a:r>
              <a:rPr lang="da-DK" u="sng" dirty="0">
                <a:solidFill>
                  <a:srgbClr val="002060"/>
                </a:solidFill>
              </a:rPr>
              <a:t>Din</a:t>
            </a:r>
            <a:r>
              <a:rPr lang="da-DK" dirty="0">
                <a:solidFill>
                  <a:srgbClr val="002060"/>
                </a:solidFill>
              </a:rPr>
              <a:t> overenskomst</a:t>
            </a:r>
          </a:p>
        </p:txBody>
      </p:sp>
      <p:sp>
        <p:nvSpPr>
          <p:cNvPr id="3" name="Text Placeholder 2">
            <a:extLst>
              <a:ext uri="{FF2B5EF4-FFF2-40B4-BE49-F238E27FC236}">
                <a16:creationId xmlns:a16="http://schemas.microsoft.com/office/drawing/2014/main" id="{2BF9368A-EDE5-6FC4-1FED-A309962EFD62}"/>
              </a:ext>
            </a:extLst>
          </p:cNvPr>
          <p:cNvSpPr>
            <a:spLocks noGrp="1"/>
          </p:cNvSpPr>
          <p:nvPr>
            <p:ph type="body" sz="quarter" idx="10"/>
          </p:nvPr>
        </p:nvSpPr>
        <p:spPr>
          <a:xfrm>
            <a:off x="1080000" y="1980000"/>
            <a:ext cx="5345514" cy="4230000"/>
          </a:xfrm>
        </p:spPr>
        <p:txBody>
          <a:bodyPr/>
          <a:lstStyle/>
          <a:p>
            <a:r>
              <a:rPr lang="da-DK" sz="1800" b="1" dirty="0">
                <a:solidFill>
                  <a:srgbClr val="002060"/>
                </a:solidFill>
              </a:rPr>
              <a:t>STOK - standardoverenskomst </a:t>
            </a:r>
            <a:r>
              <a:rPr lang="da-DK" sz="1800" dirty="0">
                <a:solidFill>
                  <a:srgbClr val="002060"/>
                </a:solidFill>
              </a:rPr>
              <a:t> </a:t>
            </a:r>
          </a:p>
          <a:p>
            <a:r>
              <a:rPr lang="da-DK" sz="1800" dirty="0">
                <a:solidFill>
                  <a:srgbClr val="002060"/>
                </a:solidFill>
              </a:rPr>
              <a:t>Finansforbundet og </a:t>
            </a:r>
            <a:r>
              <a:rPr lang="da-DK" sz="1800" dirty="0" err="1">
                <a:solidFill>
                  <a:srgbClr val="002060"/>
                </a:solidFill>
              </a:rPr>
              <a:t>FinansDanmark</a:t>
            </a:r>
            <a:r>
              <a:rPr lang="da-DK" sz="1800" dirty="0">
                <a:solidFill>
                  <a:srgbClr val="002060"/>
                </a:solidFill>
              </a:rPr>
              <a:t> forhandler </a:t>
            </a:r>
            <a:r>
              <a:rPr lang="da-DK" sz="1800" dirty="0" err="1">
                <a:solidFill>
                  <a:srgbClr val="002060"/>
                </a:solidFill>
              </a:rPr>
              <a:t>STOK’en</a:t>
            </a:r>
            <a:r>
              <a:rPr lang="da-DK" sz="1800" dirty="0">
                <a:solidFill>
                  <a:srgbClr val="002060"/>
                </a:solidFill>
              </a:rPr>
              <a:t>, som gælder for hele sektoren og danner grundlag for </a:t>
            </a:r>
            <a:r>
              <a:rPr lang="da-DK" sz="1800" dirty="0" err="1">
                <a:solidFill>
                  <a:srgbClr val="002060"/>
                </a:solidFill>
              </a:rPr>
              <a:t>VOK’en</a:t>
            </a:r>
            <a:r>
              <a:rPr lang="da-DK" sz="1800" dirty="0">
                <a:solidFill>
                  <a:srgbClr val="002060"/>
                </a:solidFill>
              </a:rPr>
              <a:t>.</a:t>
            </a:r>
            <a:br>
              <a:rPr lang="da-DK" sz="1800" dirty="0">
                <a:solidFill>
                  <a:srgbClr val="002060"/>
                </a:solidFill>
              </a:rPr>
            </a:br>
            <a:endParaRPr lang="da-DK" sz="1800" dirty="0">
              <a:solidFill>
                <a:srgbClr val="002060"/>
              </a:solidFill>
            </a:endParaRPr>
          </a:p>
          <a:p>
            <a:endParaRPr lang="da-DK" sz="1800" dirty="0">
              <a:solidFill>
                <a:srgbClr val="002060"/>
              </a:solidFill>
            </a:endParaRPr>
          </a:p>
          <a:p>
            <a:r>
              <a:rPr lang="da-DK" sz="1800" b="1" dirty="0">
                <a:solidFill>
                  <a:srgbClr val="002060"/>
                </a:solidFill>
              </a:rPr>
              <a:t>VOK - virksomhedsoverenskomst </a:t>
            </a:r>
          </a:p>
          <a:p>
            <a:r>
              <a:rPr lang="da-DK" sz="1800" dirty="0">
                <a:solidFill>
                  <a:srgbClr val="002060"/>
                </a:solidFill>
              </a:rPr>
              <a:t>Finansforbundet i Danske Bank og Danske Banks HR-ledelse forhandler </a:t>
            </a:r>
            <a:r>
              <a:rPr lang="da-DK" sz="1800" dirty="0" err="1">
                <a:solidFill>
                  <a:srgbClr val="002060"/>
                </a:solidFill>
              </a:rPr>
              <a:t>VOK’en</a:t>
            </a:r>
            <a:r>
              <a:rPr lang="da-DK" sz="1800" dirty="0">
                <a:solidFill>
                  <a:srgbClr val="002060"/>
                </a:solidFill>
              </a:rPr>
              <a:t> for de ansatte i Danske Bank. </a:t>
            </a:r>
            <a:br>
              <a:rPr lang="da-DK" sz="1800" dirty="0">
                <a:solidFill>
                  <a:srgbClr val="002060"/>
                </a:solidFill>
              </a:rPr>
            </a:br>
            <a:br>
              <a:rPr lang="da-DK" sz="1800" dirty="0">
                <a:solidFill>
                  <a:srgbClr val="002060"/>
                </a:solidFill>
              </a:rPr>
            </a:br>
            <a:br>
              <a:rPr lang="da-DK" sz="1800" dirty="0">
                <a:solidFill>
                  <a:srgbClr val="002060"/>
                </a:solidFill>
              </a:rPr>
            </a:br>
            <a:r>
              <a:rPr lang="da-DK" sz="1800" dirty="0">
                <a:solidFill>
                  <a:srgbClr val="002060"/>
                </a:solidFill>
              </a:rPr>
              <a:t>Alle medlemmer har via </a:t>
            </a:r>
            <a:r>
              <a:rPr lang="da-DK" sz="1800" dirty="0" err="1">
                <a:solidFill>
                  <a:srgbClr val="002060"/>
                </a:solidFill>
              </a:rPr>
              <a:t>surveys</a:t>
            </a:r>
            <a:r>
              <a:rPr lang="da-DK" sz="1800" dirty="0">
                <a:solidFill>
                  <a:srgbClr val="002060"/>
                </a:solidFill>
              </a:rPr>
              <a:t> og sparring med tillidsrepræsentanter og kredsbestyrelsesmedlemmer mulighed for at påvirke overenskomstens fokus og udvikling</a:t>
            </a:r>
          </a:p>
          <a:p>
            <a:endParaRPr lang="da-DK" sz="1800" dirty="0"/>
          </a:p>
        </p:txBody>
      </p:sp>
      <p:pic>
        <p:nvPicPr>
          <p:cNvPr id="7" name="Picture 6">
            <a:extLst>
              <a:ext uri="{FF2B5EF4-FFF2-40B4-BE49-F238E27FC236}">
                <a16:creationId xmlns:a16="http://schemas.microsoft.com/office/drawing/2014/main" id="{38E0C581-1FEC-16B4-4670-FC840AE4D61B}"/>
              </a:ext>
            </a:extLst>
          </p:cNvPr>
          <p:cNvPicPr>
            <a:picLocks noChangeAspect="1"/>
          </p:cNvPicPr>
          <p:nvPr/>
        </p:nvPicPr>
        <p:blipFill rotWithShape="1">
          <a:blip r:embed="rId2"/>
          <a:srcRect l="4257"/>
          <a:stretch/>
        </p:blipFill>
        <p:spPr>
          <a:xfrm>
            <a:off x="6610864" y="0"/>
            <a:ext cx="5581135" cy="6858000"/>
          </a:xfrm>
          <a:prstGeom prst="rect">
            <a:avLst/>
          </a:prstGeom>
        </p:spPr>
      </p:pic>
    </p:spTree>
    <p:extLst>
      <p:ext uri="{BB962C8B-B14F-4D97-AF65-F5344CB8AC3E}">
        <p14:creationId xmlns:p14="http://schemas.microsoft.com/office/powerpoint/2010/main" val="29233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97BE-31F8-D48D-3D1F-F739F4540D81}"/>
              </a:ext>
            </a:extLst>
          </p:cNvPr>
          <p:cNvSpPr>
            <a:spLocks noGrp="1"/>
          </p:cNvSpPr>
          <p:nvPr>
            <p:ph type="title"/>
          </p:nvPr>
        </p:nvSpPr>
        <p:spPr>
          <a:xfrm>
            <a:off x="5603879" y="1080000"/>
            <a:ext cx="6307384" cy="576000"/>
          </a:xfrm>
        </p:spPr>
        <p:txBody>
          <a:bodyPr/>
          <a:lstStyle/>
          <a:p>
            <a:r>
              <a:rPr lang="da-DK" dirty="0"/>
              <a:t>Eksempler på særlige fordele ved </a:t>
            </a:r>
            <a:r>
              <a:rPr lang="da-DK" dirty="0" err="1"/>
              <a:t>VOK’en</a:t>
            </a:r>
            <a:endParaRPr lang="da-DK" dirty="0"/>
          </a:p>
        </p:txBody>
      </p:sp>
      <p:sp>
        <p:nvSpPr>
          <p:cNvPr id="3" name="Text Placeholder 2">
            <a:extLst>
              <a:ext uri="{FF2B5EF4-FFF2-40B4-BE49-F238E27FC236}">
                <a16:creationId xmlns:a16="http://schemas.microsoft.com/office/drawing/2014/main" id="{BE5EC233-E768-4B1E-B724-E55980BD97FD}"/>
              </a:ext>
            </a:extLst>
          </p:cNvPr>
          <p:cNvSpPr>
            <a:spLocks noGrp="1"/>
          </p:cNvSpPr>
          <p:nvPr>
            <p:ph type="body" sz="quarter" idx="10"/>
          </p:nvPr>
        </p:nvSpPr>
        <p:spPr>
          <a:xfrm>
            <a:off x="5603879" y="1980000"/>
            <a:ext cx="6307384" cy="4230000"/>
          </a:xfrm>
        </p:spPr>
        <p:txBody>
          <a:bodyPr/>
          <a:lstStyle/>
          <a:p>
            <a:pPr marL="285750" indent="-285750">
              <a:buFont typeface="Arial" panose="020B0604020202020204" pitchFamily="34" charset="0"/>
              <a:buChar char="•"/>
            </a:pPr>
            <a:r>
              <a:rPr lang="da-DK" sz="1800" dirty="0">
                <a:solidFill>
                  <a:srgbClr val="002060"/>
                </a:solidFill>
              </a:rPr>
              <a:t>Højere ferietillæg (3,75% mod 3.25% i </a:t>
            </a:r>
            <a:r>
              <a:rPr lang="da-DK" sz="1800" dirty="0" err="1">
                <a:solidFill>
                  <a:srgbClr val="002060"/>
                </a:solidFill>
              </a:rPr>
              <a:t>STOK’en</a:t>
            </a:r>
            <a:r>
              <a:rPr lang="da-DK" sz="1800" dirty="0">
                <a:solidFill>
                  <a:srgbClr val="002060"/>
                </a:solidFill>
              </a:rPr>
              <a:t>)</a:t>
            </a:r>
          </a:p>
          <a:p>
            <a:pPr marL="285750" indent="-285750">
              <a:buFont typeface="Arial" panose="020B0604020202020204" pitchFamily="34" charset="0"/>
              <a:buChar char="•"/>
            </a:pPr>
            <a:endParaRPr lang="da-DK" sz="1800" dirty="0">
              <a:solidFill>
                <a:srgbClr val="002060"/>
              </a:solidFill>
            </a:endParaRPr>
          </a:p>
          <a:p>
            <a:pPr marL="285750" indent="-285750">
              <a:buFont typeface="Arial" panose="020B0604020202020204" pitchFamily="34" charset="0"/>
              <a:buChar char="•"/>
            </a:pPr>
            <a:r>
              <a:rPr lang="da-DK" sz="1800" dirty="0">
                <a:solidFill>
                  <a:srgbClr val="002060"/>
                </a:solidFill>
              </a:rPr>
              <a:t>Højere virksomhedsbetalt pensionsbidrag</a:t>
            </a:r>
          </a:p>
          <a:p>
            <a:pPr marL="285750" indent="-285750">
              <a:buFont typeface="Arial" panose="020B0604020202020204" pitchFamily="34" charset="0"/>
              <a:buChar char="•"/>
            </a:pPr>
            <a:endParaRPr lang="da-DK" sz="1800" dirty="0">
              <a:solidFill>
                <a:srgbClr val="002060"/>
              </a:solidFill>
            </a:endParaRPr>
          </a:p>
          <a:p>
            <a:pPr marL="285750" indent="-285750">
              <a:buFont typeface="Arial" panose="020B0604020202020204" pitchFamily="34" charset="0"/>
              <a:buChar char="•"/>
            </a:pPr>
            <a:r>
              <a:rPr lang="da-DK" sz="1800" dirty="0">
                <a:solidFill>
                  <a:srgbClr val="002060"/>
                </a:solidFill>
              </a:rPr>
              <a:t>Bedre vilkår ved barns sygdom og indlæggelse </a:t>
            </a:r>
            <a:br>
              <a:rPr lang="da-DK" sz="1800" dirty="0">
                <a:solidFill>
                  <a:srgbClr val="002060"/>
                </a:solidFill>
              </a:rPr>
            </a:br>
            <a:r>
              <a:rPr lang="da-DK" sz="1800" dirty="0">
                <a:solidFill>
                  <a:srgbClr val="002060"/>
                </a:solidFill>
              </a:rPr>
              <a:t>(op til 2 uger mod op til 5 dage i </a:t>
            </a:r>
            <a:r>
              <a:rPr lang="da-DK" sz="1800" dirty="0" err="1">
                <a:solidFill>
                  <a:srgbClr val="002060"/>
                </a:solidFill>
              </a:rPr>
              <a:t>STOK’en</a:t>
            </a:r>
            <a:r>
              <a:rPr lang="da-DK" sz="1800" dirty="0">
                <a:solidFill>
                  <a:srgbClr val="002060"/>
                </a:solidFill>
              </a:rPr>
              <a:t>)</a:t>
            </a:r>
          </a:p>
          <a:p>
            <a:pPr marL="285750" indent="-285750">
              <a:buFont typeface="Arial" panose="020B0604020202020204" pitchFamily="34" charset="0"/>
              <a:buChar char="•"/>
            </a:pPr>
            <a:endParaRPr lang="da-DK" sz="1800" dirty="0">
              <a:solidFill>
                <a:srgbClr val="002060"/>
              </a:solidFill>
            </a:endParaRPr>
          </a:p>
          <a:p>
            <a:pPr marL="285750" indent="-285750">
              <a:buFont typeface="Arial" panose="020B0604020202020204" pitchFamily="34" charset="0"/>
              <a:buChar char="•"/>
            </a:pPr>
            <a:r>
              <a:rPr lang="da-DK" sz="1800" dirty="0">
                <a:solidFill>
                  <a:srgbClr val="002060"/>
                </a:solidFill>
              </a:rPr>
              <a:t>Bedre vilkår ved børnedeltid </a:t>
            </a:r>
            <a:br>
              <a:rPr lang="da-DK" sz="1800" dirty="0">
                <a:solidFill>
                  <a:srgbClr val="002060"/>
                </a:solidFill>
              </a:rPr>
            </a:br>
            <a:r>
              <a:rPr lang="da-DK" sz="1800" dirty="0">
                <a:solidFill>
                  <a:srgbClr val="002060"/>
                </a:solidFill>
              </a:rPr>
              <a:t>(kun forældre, max 1 år – også plejeforældre, intet max)</a:t>
            </a:r>
          </a:p>
          <a:p>
            <a:pPr marL="285750" indent="-285750">
              <a:buFont typeface="Arial" panose="020B0604020202020204" pitchFamily="34" charset="0"/>
              <a:buChar char="•"/>
            </a:pPr>
            <a:endParaRPr lang="da-DK" sz="1800" dirty="0">
              <a:solidFill>
                <a:srgbClr val="002060"/>
              </a:solidFill>
            </a:endParaRPr>
          </a:p>
          <a:p>
            <a:pPr marL="285750" indent="-285750">
              <a:buFont typeface="Arial" panose="020B0604020202020204" pitchFamily="34" charset="0"/>
              <a:buChar char="•"/>
            </a:pPr>
            <a:r>
              <a:rPr lang="da-DK" sz="1800" dirty="0">
                <a:solidFill>
                  <a:srgbClr val="002060"/>
                </a:solidFill>
              </a:rPr>
              <a:t>Enklere regler for jobrotation</a:t>
            </a:r>
            <a:br>
              <a:rPr lang="da-DK" sz="1800" dirty="0">
                <a:solidFill>
                  <a:srgbClr val="002060"/>
                </a:solidFill>
              </a:rPr>
            </a:br>
            <a:endParaRPr lang="da-DK" sz="1800" dirty="0">
              <a:solidFill>
                <a:srgbClr val="002060"/>
              </a:solidFill>
            </a:endParaRPr>
          </a:p>
          <a:p>
            <a:pPr marL="285750" indent="-285750">
              <a:buFont typeface="Arial" panose="020B0604020202020204" pitchFamily="34" charset="0"/>
              <a:buChar char="•"/>
            </a:pPr>
            <a:r>
              <a:rPr lang="da-DK" sz="1800" dirty="0">
                <a:solidFill>
                  <a:srgbClr val="002060"/>
                </a:solidFill>
              </a:rPr>
              <a:t>TR kan deltage i udarbejdelsen af handlingsplaner</a:t>
            </a:r>
            <a:br>
              <a:rPr lang="da-DK" sz="1800" dirty="0">
                <a:solidFill>
                  <a:srgbClr val="002060"/>
                </a:solidFill>
              </a:rPr>
            </a:br>
            <a:endParaRPr lang="da-DK" sz="1800" dirty="0">
              <a:solidFill>
                <a:srgbClr val="002060"/>
              </a:solidFill>
            </a:endParaRPr>
          </a:p>
          <a:p>
            <a:pPr marL="285750" indent="-285750">
              <a:buFont typeface="Arial" panose="020B0604020202020204" pitchFamily="34" charset="0"/>
              <a:buChar char="•"/>
            </a:pPr>
            <a:r>
              <a:rPr lang="da-DK" sz="1800" dirty="0">
                <a:solidFill>
                  <a:srgbClr val="002060"/>
                </a:solidFill>
              </a:rPr>
              <a:t>Løn under overholdelse af hviletid (11-timers reglen)</a:t>
            </a:r>
          </a:p>
          <a:p>
            <a:pPr marL="285750" indent="-285750">
              <a:buFont typeface="Arial" panose="020B0604020202020204" pitchFamily="34" charset="0"/>
              <a:buChar char="•"/>
            </a:pPr>
            <a:endParaRPr lang="da-DK" sz="1800" dirty="0">
              <a:solidFill>
                <a:srgbClr val="002060"/>
              </a:solidFill>
            </a:endParaRPr>
          </a:p>
          <a:p>
            <a:pPr marL="285750" indent="-285750">
              <a:buFont typeface="Arial" panose="020B0604020202020204" pitchFamily="34" charset="0"/>
              <a:buChar char="•"/>
            </a:pPr>
            <a:r>
              <a:rPr lang="da-DK" sz="1800" dirty="0">
                <a:solidFill>
                  <a:srgbClr val="002060"/>
                </a:solidFill>
              </a:rPr>
              <a:t>Lønsystem baseret på jobprofiler</a:t>
            </a:r>
            <a:br>
              <a:rPr lang="da-DK" dirty="0"/>
            </a:br>
            <a:endParaRPr lang="da-DK" dirty="0"/>
          </a:p>
        </p:txBody>
      </p:sp>
      <p:pic>
        <p:nvPicPr>
          <p:cNvPr id="6" name="Picture 5">
            <a:extLst>
              <a:ext uri="{FF2B5EF4-FFF2-40B4-BE49-F238E27FC236}">
                <a16:creationId xmlns:a16="http://schemas.microsoft.com/office/drawing/2014/main" id="{A3549F23-5F55-C172-C994-0FA2BDE53C08}"/>
              </a:ext>
            </a:extLst>
          </p:cNvPr>
          <p:cNvPicPr>
            <a:picLocks noChangeAspect="1"/>
          </p:cNvPicPr>
          <p:nvPr/>
        </p:nvPicPr>
        <p:blipFill rotWithShape="1">
          <a:blip r:embed="rId3"/>
          <a:srcRect r="5226"/>
          <a:stretch/>
        </p:blipFill>
        <p:spPr>
          <a:xfrm>
            <a:off x="0" y="0"/>
            <a:ext cx="5089986" cy="6858000"/>
          </a:xfrm>
          <a:prstGeom prst="rect">
            <a:avLst/>
          </a:prstGeom>
        </p:spPr>
      </p:pic>
    </p:spTree>
    <p:extLst>
      <p:ext uri="{BB962C8B-B14F-4D97-AF65-F5344CB8AC3E}">
        <p14:creationId xmlns:p14="http://schemas.microsoft.com/office/powerpoint/2010/main" val="71258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B68C-0009-42DF-0EEB-B98F502D7625}"/>
              </a:ext>
            </a:extLst>
          </p:cNvPr>
          <p:cNvSpPr>
            <a:spLocks noGrp="1"/>
          </p:cNvSpPr>
          <p:nvPr>
            <p:ph type="title"/>
          </p:nvPr>
        </p:nvSpPr>
        <p:spPr>
          <a:xfrm>
            <a:off x="1080000" y="907004"/>
            <a:ext cx="7387200" cy="576000"/>
          </a:xfrm>
        </p:spPr>
        <p:txBody>
          <a:bodyPr/>
          <a:lstStyle/>
          <a:p>
            <a:r>
              <a:rPr lang="da-DK" sz="2400" b="1" dirty="0">
                <a:solidFill>
                  <a:srgbClr val="001965"/>
                </a:solidFill>
                <a:effectLst/>
                <a:latin typeface="Arial" panose="020B0604020202020204" pitchFamily="34" charset="0"/>
                <a:ea typeface="Calibri" panose="020F0502020204030204" pitchFamily="34" charset="0"/>
              </a:rPr>
              <a:t>Juridisk </a:t>
            </a:r>
            <a:r>
              <a:rPr lang="da-DK" sz="2400" b="1" dirty="0">
                <a:solidFill>
                  <a:srgbClr val="001965"/>
                </a:solidFill>
                <a:latin typeface="Arial" panose="020B0604020202020204" pitchFamily="34" charset="0"/>
                <a:ea typeface="Calibri" panose="020F0502020204030204" pitchFamily="34" charset="0"/>
              </a:rPr>
              <a:t>hjælp og sparring</a:t>
            </a:r>
            <a:endParaRPr lang="da-DK" dirty="0"/>
          </a:p>
        </p:txBody>
      </p:sp>
      <p:sp>
        <p:nvSpPr>
          <p:cNvPr id="3" name="Text Placeholder 2">
            <a:extLst>
              <a:ext uri="{FF2B5EF4-FFF2-40B4-BE49-F238E27FC236}">
                <a16:creationId xmlns:a16="http://schemas.microsoft.com/office/drawing/2014/main" id="{0366A2EE-936D-FE98-8F45-9D862621AA77}"/>
              </a:ext>
            </a:extLst>
          </p:cNvPr>
          <p:cNvSpPr>
            <a:spLocks noGrp="1"/>
          </p:cNvSpPr>
          <p:nvPr>
            <p:ph type="body" sz="quarter" idx="10"/>
          </p:nvPr>
        </p:nvSpPr>
        <p:spPr>
          <a:xfrm>
            <a:off x="1079999" y="1807002"/>
            <a:ext cx="10300573" cy="4230000"/>
          </a:xfrm>
        </p:spPr>
        <p:txBody>
          <a:bodyPr/>
          <a:lstStyle/>
          <a:p>
            <a:r>
              <a:rPr lang="da-DK" sz="1800" dirty="0">
                <a:solidFill>
                  <a:srgbClr val="001965"/>
                </a:solidFill>
                <a:effectLst/>
                <a:latin typeface="Arial" panose="020B0604020202020204" pitchFamily="34" charset="0"/>
                <a:ea typeface="Calibri" panose="020F0502020204030204" pitchFamily="34" charset="0"/>
              </a:rPr>
              <a:t>Som medlem er man sikret juridisk hjælp og sparring.</a:t>
            </a:r>
          </a:p>
          <a:p>
            <a:r>
              <a:rPr lang="da-DK" sz="1800" dirty="0">
                <a:solidFill>
                  <a:srgbClr val="001965"/>
                </a:solidFill>
                <a:effectLst/>
                <a:latin typeface="Arial" panose="020B0604020202020204" pitchFamily="34" charset="0"/>
                <a:ea typeface="Calibri" panose="020F0502020204030204" pitchFamily="34" charset="0"/>
              </a:rPr>
              <a:t> </a:t>
            </a:r>
            <a:br>
              <a:rPr lang="da-DK" sz="1800" dirty="0">
                <a:solidFill>
                  <a:srgbClr val="001965"/>
                </a:solidFill>
                <a:effectLst/>
                <a:latin typeface="Arial" panose="020B0604020202020204" pitchFamily="34" charset="0"/>
                <a:ea typeface="Calibri" panose="020F0502020204030204" pitchFamily="34" charset="0"/>
              </a:rPr>
            </a:br>
            <a:r>
              <a:rPr lang="da-DK" sz="1800" dirty="0">
                <a:solidFill>
                  <a:srgbClr val="001965"/>
                </a:solidFill>
                <a:effectLst/>
                <a:latin typeface="Arial" panose="020B0604020202020204" pitchFamily="34" charset="0"/>
                <a:ea typeface="Calibri" panose="020F0502020204030204" pitchFamily="34" charset="0"/>
              </a:rPr>
              <a:t>Vi har 3 jurister siddende i Finansforbundet i Danske Bank. </a:t>
            </a:r>
            <a:br>
              <a:rPr lang="da-DK" sz="1800" dirty="0">
                <a:solidFill>
                  <a:srgbClr val="001965"/>
                </a:solidFill>
                <a:effectLst/>
                <a:latin typeface="Arial" panose="020B0604020202020204" pitchFamily="34" charset="0"/>
                <a:ea typeface="Calibri" panose="020F0502020204030204" pitchFamily="34" charset="0"/>
              </a:rPr>
            </a:br>
            <a:r>
              <a:rPr lang="da-DK" sz="1800" dirty="0">
                <a:solidFill>
                  <a:srgbClr val="001965"/>
                </a:solidFill>
                <a:effectLst/>
                <a:latin typeface="Arial" panose="020B0604020202020204" pitchFamily="34" charset="0"/>
                <a:ea typeface="Calibri" panose="020F0502020204030204" pitchFamily="34" charset="0"/>
              </a:rPr>
              <a:t>Det vil sige, at de har</a:t>
            </a:r>
            <a:r>
              <a:rPr lang="da-DK" sz="1800" dirty="0">
                <a:solidFill>
                  <a:srgbClr val="001965"/>
                </a:solidFill>
                <a:latin typeface="Arial" panose="020B0604020202020204" pitchFamily="34" charset="0"/>
                <a:ea typeface="Calibri" panose="020F0502020204030204" pitchFamily="34" charset="0"/>
              </a:rPr>
              <a:t> indgående kendskab til netop Danske Bank </a:t>
            </a:r>
          </a:p>
          <a:p>
            <a:r>
              <a:rPr lang="da-DK" sz="1800" dirty="0">
                <a:solidFill>
                  <a:srgbClr val="001965"/>
                </a:solidFill>
                <a:latin typeface="Arial" panose="020B0604020202020204" pitchFamily="34" charset="0"/>
                <a:ea typeface="Calibri" panose="020F0502020204030204" pitchFamily="34" charset="0"/>
              </a:rPr>
              <a:t>Og med direkte adgang til at forhandle lige præcis medlemmernes problemstilling </a:t>
            </a:r>
            <a:br>
              <a:rPr lang="da-DK" sz="1800" dirty="0">
                <a:solidFill>
                  <a:srgbClr val="001965"/>
                </a:solidFill>
                <a:latin typeface="Arial" panose="020B0604020202020204" pitchFamily="34" charset="0"/>
                <a:ea typeface="Calibri" panose="020F0502020204030204" pitchFamily="34" charset="0"/>
              </a:rPr>
            </a:br>
            <a:r>
              <a:rPr lang="da-DK" sz="1800" dirty="0">
                <a:solidFill>
                  <a:srgbClr val="001965"/>
                </a:solidFill>
                <a:latin typeface="Arial" panose="020B0604020202020204" pitchFamily="34" charset="0"/>
                <a:ea typeface="Calibri" panose="020F0502020204030204" pitchFamily="34" charset="0"/>
              </a:rPr>
              <a:t>med banken </a:t>
            </a:r>
            <a:r>
              <a:rPr lang="da-DK" sz="1800" dirty="0">
                <a:solidFill>
                  <a:srgbClr val="001965"/>
                </a:solidFill>
                <a:effectLst/>
                <a:latin typeface="Arial" panose="020B0604020202020204" pitchFamily="34" charset="0"/>
                <a:ea typeface="Calibri" panose="020F0502020204030204" pitchFamily="34" charset="0"/>
              </a:rPr>
              <a:t>ved f</a:t>
            </a:r>
            <a:r>
              <a:rPr lang="da-DK" sz="1800" dirty="0">
                <a:ea typeface="Calibri" panose="020F0502020204030204" pitchFamily="34" charset="0"/>
              </a:rPr>
              <a:t>x</a:t>
            </a:r>
            <a:r>
              <a:rPr lang="da-DK" sz="1800" dirty="0">
                <a:solidFill>
                  <a:srgbClr val="001965"/>
                </a:solidFill>
                <a:effectLst/>
                <a:latin typeface="Arial" panose="020B0604020202020204" pitchFamily="34" charset="0"/>
                <a:ea typeface="Calibri" panose="020F0502020204030204" pitchFamily="34" charset="0"/>
              </a:rPr>
              <a:t> ansættelse, afsked, tvister m.m. </a:t>
            </a:r>
          </a:p>
          <a:p>
            <a:endParaRPr lang="da-DK" sz="1800" dirty="0">
              <a:solidFill>
                <a:srgbClr val="001965"/>
              </a:solidFill>
              <a:latin typeface="Arial" panose="020B0604020202020204" pitchFamily="34" charset="0"/>
              <a:ea typeface="Calibri" panose="020F0502020204030204" pitchFamily="34" charset="0"/>
            </a:endParaRPr>
          </a:p>
          <a:p>
            <a:r>
              <a:rPr lang="da-DK" sz="1800" dirty="0">
                <a:solidFill>
                  <a:srgbClr val="001965"/>
                </a:solidFill>
                <a:effectLst/>
                <a:latin typeface="Arial" panose="020B0604020202020204" pitchFamily="34" charset="0"/>
                <a:ea typeface="Calibri" panose="020F0502020204030204" pitchFamily="34" charset="0"/>
              </a:rPr>
              <a:t>Når man er ansat i en virksomhed, der har overenskomst med Finansforbundet, </a:t>
            </a:r>
          </a:p>
          <a:p>
            <a:r>
              <a:rPr lang="da-DK" sz="1800" dirty="0">
                <a:solidFill>
                  <a:srgbClr val="001965"/>
                </a:solidFill>
                <a:effectLst/>
                <a:latin typeface="Arial" panose="020B0604020202020204" pitchFamily="34" charset="0"/>
                <a:ea typeface="Calibri" panose="020F0502020204030204" pitchFamily="34" charset="0"/>
              </a:rPr>
              <a:t>er vi det eneste fagforbund, der kan føre faglige sager. </a:t>
            </a:r>
          </a:p>
          <a:p>
            <a:endParaRPr lang="da-DK" sz="1800" dirty="0">
              <a:solidFill>
                <a:srgbClr val="001965"/>
              </a:solidFill>
              <a:effectLst/>
              <a:latin typeface="Arial" panose="020B0604020202020204" pitchFamily="34" charset="0"/>
              <a:ea typeface="Calibri" panose="020F0502020204030204" pitchFamily="34" charset="0"/>
            </a:endParaRPr>
          </a:p>
          <a:p>
            <a:r>
              <a:rPr lang="da-DK" sz="1800" dirty="0">
                <a:solidFill>
                  <a:srgbClr val="001965"/>
                </a:solidFill>
                <a:effectLst/>
                <a:latin typeface="Arial" panose="020B0604020202020204" pitchFamily="34" charset="0"/>
                <a:ea typeface="Calibri" panose="020F0502020204030204" pitchFamily="34" charset="0"/>
              </a:rPr>
              <a:t>Vi hjælper blandt andet med:  </a:t>
            </a:r>
            <a:endParaRPr lang="da-DK" sz="1800" dirty="0">
              <a:effectLst/>
              <a:latin typeface="Calibri" panose="020F0502020204030204" pitchFamily="34" charset="0"/>
              <a:ea typeface="Calibri" panose="020F0502020204030204" pitchFamily="34" charset="0"/>
            </a:endParaRPr>
          </a:p>
          <a:p>
            <a:pPr marL="177800" marR="25400" lvl="0" indent="-177800" hangingPunct="0">
              <a:lnSpc>
                <a:spcPct val="105000"/>
              </a:lnSpc>
              <a:buFont typeface="Symbol" panose="05050102010706020507" pitchFamily="18" charset="2"/>
              <a:buChar char=""/>
            </a:pPr>
            <a:r>
              <a:rPr lang="da-DK" sz="1800" dirty="0">
                <a:solidFill>
                  <a:srgbClr val="001965"/>
                </a:solidFill>
                <a:effectLst/>
                <a:latin typeface="Arial" panose="020B0604020202020204" pitchFamily="34" charset="0"/>
                <a:ea typeface="Times New Roman" panose="02020603050405020304" pitchFamily="18" charset="0"/>
              </a:rPr>
              <a:t>Gennemgang af din ansættelseskontrakt inden underskrift </a:t>
            </a:r>
            <a:endParaRPr lang="da-DK" sz="1800" dirty="0">
              <a:solidFill>
                <a:srgbClr val="001965"/>
              </a:solidFill>
              <a:effectLst/>
              <a:latin typeface="Calibri" panose="020F0502020204030204" pitchFamily="34" charset="0"/>
              <a:ea typeface="Calibri" panose="020F0502020204030204" pitchFamily="34" charset="0"/>
            </a:endParaRPr>
          </a:p>
          <a:p>
            <a:pPr marL="177800" marR="25400" lvl="0" indent="-177800" algn="just" hangingPunct="0">
              <a:lnSpc>
                <a:spcPct val="105000"/>
              </a:lnSpc>
              <a:buFont typeface="Symbol" panose="05050102010706020507" pitchFamily="18" charset="2"/>
              <a:buChar char=""/>
            </a:pPr>
            <a:r>
              <a:rPr lang="da-DK" sz="1800" dirty="0">
                <a:solidFill>
                  <a:srgbClr val="002060"/>
                </a:solidFill>
                <a:effectLst/>
                <a:latin typeface="Arial" panose="020B0604020202020204" pitchFamily="34" charset="0"/>
                <a:ea typeface="Times New Roman" panose="02020603050405020304" pitchFamily="18" charset="0"/>
              </a:rPr>
              <a:t>Sparring til din lønforhandling</a:t>
            </a:r>
            <a:endParaRPr lang="da-DK" sz="1800" dirty="0">
              <a:solidFill>
                <a:srgbClr val="002060"/>
              </a:solidFill>
              <a:effectLst/>
              <a:latin typeface="Calibri" panose="020F0502020204030204" pitchFamily="34" charset="0"/>
              <a:ea typeface="Calibri" panose="020F0502020204030204" pitchFamily="34" charset="0"/>
            </a:endParaRPr>
          </a:p>
          <a:p>
            <a:pPr marL="177800" marR="25400" lvl="0" indent="-177800" algn="just" hangingPunct="0">
              <a:lnSpc>
                <a:spcPct val="105000"/>
              </a:lnSpc>
              <a:buFont typeface="Symbol" panose="05050102010706020507" pitchFamily="18" charset="2"/>
              <a:buChar char=""/>
            </a:pPr>
            <a:r>
              <a:rPr lang="da-DK" sz="1800" dirty="0">
                <a:solidFill>
                  <a:srgbClr val="002060"/>
                </a:solidFill>
                <a:effectLst/>
                <a:latin typeface="Arial" panose="020B0604020202020204" pitchFamily="34" charset="0"/>
                <a:ea typeface="Times New Roman" panose="02020603050405020304" pitchFamily="18" charset="0"/>
              </a:rPr>
              <a:t>Rådgivning om dine rettigheder ved ferie og sygdom</a:t>
            </a:r>
            <a:endParaRPr lang="da-DK" sz="1800" dirty="0">
              <a:solidFill>
                <a:srgbClr val="002060"/>
              </a:solidFill>
              <a:effectLst/>
              <a:latin typeface="Calibri" panose="020F0502020204030204" pitchFamily="34" charset="0"/>
              <a:ea typeface="Calibri" panose="020F0502020204030204" pitchFamily="34" charset="0"/>
            </a:endParaRPr>
          </a:p>
          <a:p>
            <a:pPr marL="177800" marR="25400" lvl="0" indent="-177800" algn="just" hangingPunct="0">
              <a:lnSpc>
                <a:spcPct val="105000"/>
              </a:lnSpc>
              <a:buFont typeface="Symbol" panose="05050102010706020507" pitchFamily="18" charset="2"/>
              <a:buChar char=""/>
            </a:pPr>
            <a:r>
              <a:rPr lang="da-DK" sz="1800" dirty="0">
                <a:solidFill>
                  <a:srgbClr val="002060"/>
                </a:solidFill>
                <a:effectLst/>
                <a:latin typeface="Arial" panose="020B0604020202020204" pitchFamily="34" charset="0"/>
                <a:ea typeface="Times New Roman" panose="02020603050405020304" pitchFamily="18" charset="0"/>
              </a:rPr>
              <a:t>Oplysning om barselsregler og dagpengeregler</a:t>
            </a:r>
          </a:p>
          <a:p>
            <a:pPr marL="177800" marR="25400" indent="-177800" algn="just" hangingPunct="0">
              <a:lnSpc>
                <a:spcPct val="105000"/>
              </a:lnSpc>
              <a:buFont typeface="Symbol" panose="05050102010706020507" pitchFamily="18" charset="2"/>
              <a:buChar char=""/>
            </a:pPr>
            <a:r>
              <a:rPr lang="da-DK" sz="1800" dirty="0">
                <a:solidFill>
                  <a:srgbClr val="002060"/>
                </a:solidFill>
                <a:effectLst/>
                <a:latin typeface="Arial" panose="020B0604020202020204" pitchFamily="34" charset="0"/>
                <a:ea typeface="Times New Roman" panose="02020603050405020304" pitchFamily="18" charset="0"/>
              </a:rPr>
              <a:t>Rådgivning i ansættelsesretlige konflikter, opsigelse eller fratrædelse</a:t>
            </a:r>
          </a:p>
          <a:p>
            <a:pPr marR="25400" lvl="0" algn="just" hangingPunct="0">
              <a:lnSpc>
                <a:spcPct val="105000"/>
              </a:lnSpc>
            </a:pPr>
            <a:br>
              <a:rPr lang="da-DK" sz="1800" dirty="0">
                <a:solidFill>
                  <a:srgbClr val="002060"/>
                </a:solidFill>
                <a:effectLst/>
                <a:latin typeface="Calibri" panose="020F0502020204030204" pitchFamily="34" charset="0"/>
                <a:ea typeface="Calibri" panose="020F0502020204030204" pitchFamily="34" charset="0"/>
              </a:rPr>
            </a:br>
            <a:endParaRPr lang="da-DK" sz="1800" dirty="0">
              <a:solidFill>
                <a:srgbClr val="002060"/>
              </a:solidFill>
              <a:effectLst/>
              <a:latin typeface="Calibri" panose="020F050202020403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DFF4DCC4-DB72-F23B-C3AA-63DDACF47C56}"/>
              </a:ext>
            </a:extLst>
          </p:cNvPr>
          <p:cNvGrpSpPr/>
          <p:nvPr/>
        </p:nvGrpSpPr>
        <p:grpSpPr>
          <a:xfrm>
            <a:off x="9998242" y="481264"/>
            <a:ext cx="1569336" cy="5729172"/>
            <a:chOff x="10515023" y="958028"/>
            <a:chExt cx="1299690" cy="4403433"/>
          </a:xfrm>
        </p:grpSpPr>
        <p:pic>
          <p:nvPicPr>
            <p:cNvPr id="11" name="Picture 10">
              <a:extLst>
                <a:ext uri="{FF2B5EF4-FFF2-40B4-BE49-F238E27FC236}">
                  <a16:creationId xmlns:a16="http://schemas.microsoft.com/office/drawing/2014/main" id="{84063C76-6C57-2865-07EF-6F4C7207696B}"/>
                </a:ext>
              </a:extLst>
            </p:cNvPr>
            <p:cNvPicPr>
              <a:picLocks noChangeAspect="1"/>
            </p:cNvPicPr>
            <p:nvPr/>
          </p:nvPicPr>
          <p:blipFill>
            <a:blip r:embed="rId3"/>
            <a:stretch>
              <a:fillRect/>
            </a:stretch>
          </p:blipFill>
          <p:spPr>
            <a:xfrm>
              <a:off x="10515023" y="2544421"/>
              <a:ext cx="1295068" cy="1278028"/>
            </a:xfrm>
            <a:prstGeom prst="rect">
              <a:avLst/>
            </a:prstGeom>
          </p:spPr>
        </p:pic>
        <p:pic>
          <p:nvPicPr>
            <p:cNvPr id="13" name="Picture 12">
              <a:extLst>
                <a:ext uri="{FF2B5EF4-FFF2-40B4-BE49-F238E27FC236}">
                  <a16:creationId xmlns:a16="http://schemas.microsoft.com/office/drawing/2014/main" id="{12FA92C6-B03F-0C24-ADBC-E9703A2CA625}"/>
                </a:ext>
              </a:extLst>
            </p:cNvPr>
            <p:cNvPicPr>
              <a:picLocks noChangeAspect="1"/>
            </p:cNvPicPr>
            <p:nvPr/>
          </p:nvPicPr>
          <p:blipFill>
            <a:blip r:embed="rId4"/>
            <a:stretch>
              <a:fillRect/>
            </a:stretch>
          </p:blipFill>
          <p:spPr>
            <a:xfrm>
              <a:off x="10515023" y="4083433"/>
              <a:ext cx="1299690" cy="1278028"/>
            </a:xfrm>
            <a:prstGeom prst="rect">
              <a:avLst/>
            </a:prstGeom>
          </p:spPr>
        </p:pic>
        <p:pic>
          <p:nvPicPr>
            <p:cNvPr id="14" name="Picture 13">
              <a:extLst>
                <a:ext uri="{FF2B5EF4-FFF2-40B4-BE49-F238E27FC236}">
                  <a16:creationId xmlns:a16="http://schemas.microsoft.com/office/drawing/2014/main" id="{09E750CD-A2D3-EC38-1CE2-266F53BDE665}"/>
                </a:ext>
              </a:extLst>
            </p:cNvPr>
            <p:cNvPicPr>
              <a:picLocks noChangeAspect="1"/>
            </p:cNvPicPr>
            <p:nvPr/>
          </p:nvPicPr>
          <p:blipFill>
            <a:blip r:embed="rId5"/>
            <a:stretch>
              <a:fillRect/>
            </a:stretch>
          </p:blipFill>
          <p:spPr>
            <a:xfrm>
              <a:off x="10515023" y="958028"/>
              <a:ext cx="1295068" cy="1278028"/>
            </a:xfrm>
            <a:prstGeom prst="rect">
              <a:avLst/>
            </a:prstGeom>
          </p:spPr>
        </p:pic>
      </p:grpSp>
    </p:spTree>
    <p:extLst>
      <p:ext uri="{BB962C8B-B14F-4D97-AF65-F5344CB8AC3E}">
        <p14:creationId xmlns:p14="http://schemas.microsoft.com/office/powerpoint/2010/main" val="421102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85CD3-39BF-E60A-1562-A3F3628F12A7}"/>
              </a:ext>
            </a:extLst>
          </p:cNvPr>
          <p:cNvPicPr>
            <a:picLocks noChangeAspect="1"/>
          </p:cNvPicPr>
          <p:nvPr/>
        </p:nvPicPr>
        <p:blipFill rotWithShape="1">
          <a:blip r:embed="rId3"/>
          <a:srcRect l="14106"/>
          <a:stretch/>
        </p:blipFill>
        <p:spPr>
          <a:xfrm>
            <a:off x="0" y="0"/>
            <a:ext cx="5494171" cy="6858000"/>
          </a:xfrm>
          <a:prstGeom prst="rect">
            <a:avLst/>
          </a:prstGeom>
        </p:spPr>
      </p:pic>
      <p:sp>
        <p:nvSpPr>
          <p:cNvPr id="12" name="Text Placeholder 2">
            <a:extLst>
              <a:ext uri="{FF2B5EF4-FFF2-40B4-BE49-F238E27FC236}">
                <a16:creationId xmlns:a16="http://schemas.microsoft.com/office/drawing/2014/main" id="{4890CA60-5241-6CB3-1914-C2E6C217238D}"/>
              </a:ext>
            </a:extLst>
          </p:cNvPr>
          <p:cNvSpPr>
            <a:spLocks noGrp="1"/>
          </p:cNvSpPr>
          <p:nvPr>
            <p:ph type="body" sz="quarter" idx="10"/>
          </p:nvPr>
        </p:nvSpPr>
        <p:spPr>
          <a:xfrm>
            <a:off x="6000926" y="1807002"/>
            <a:ext cx="5785536" cy="4230000"/>
          </a:xfrm>
        </p:spPr>
        <p:txBody>
          <a:bodyPr/>
          <a:lstStyle/>
          <a:p>
            <a:pPr>
              <a:lnSpc>
                <a:spcPct val="100000"/>
              </a:lnSpc>
            </a:pPr>
            <a:r>
              <a:rPr lang="da-DK" sz="1800" dirty="0"/>
              <a:t>Finansforbundet har en bred vifte af karriere- og kompetenceskabende tilbud med fokus på medlemmernes karriere og udvikling: </a:t>
            </a:r>
            <a:br>
              <a:rPr lang="da-DK" sz="1800" dirty="0"/>
            </a:br>
            <a:endParaRPr lang="da-DK" sz="1800" dirty="0"/>
          </a:p>
          <a:p>
            <a:pPr marL="177800" lvl="0" indent="-177800">
              <a:lnSpc>
                <a:spcPct val="100000"/>
              </a:lnSpc>
              <a:buFont typeface="Symbol" panose="05050102010706020507" pitchFamily="18" charset="2"/>
              <a:buChar char=""/>
            </a:pPr>
            <a:r>
              <a:rPr lang="da-DK" sz="1800" dirty="0"/>
              <a:t>Netværk – mere end 20 forskellige netværk, fordelt på både interesser, roller og baggrund</a:t>
            </a:r>
            <a:br>
              <a:rPr lang="da-DK" sz="1800" dirty="0"/>
            </a:br>
            <a:endParaRPr lang="da-DK" sz="1800" dirty="0"/>
          </a:p>
          <a:p>
            <a:pPr marL="177800" lvl="0" indent="-177800">
              <a:lnSpc>
                <a:spcPct val="100000"/>
              </a:lnSpc>
              <a:buFont typeface="Symbol" panose="05050102010706020507" pitchFamily="18" charset="2"/>
              <a:buChar char=""/>
            </a:pPr>
            <a:r>
              <a:rPr lang="da-DK" sz="1800" dirty="0"/>
              <a:t>Arrangementer og kurser – gennem mere end 200 årlige events, kan man som medlem nemt styrke sine kompetencer og finde inspiration</a:t>
            </a:r>
          </a:p>
          <a:p>
            <a:pPr marL="177800" lvl="0" indent="-177800">
              <a:lnSpc>
                <a:spcPct val="100000"/>
              </a:lnSpc>
              <a:buFont typeface="Symbol" panose="05050102010706020507" pitchFamily="18" charset="2"/>
              <a:buChar char=""/>
            </a:pPr>
            <a:endParaRPr lang="da-DK" sz="2000" dirty="0">
              <a:solidFill>
                <a:srgbClr val="002060"/>
              </a:solidFill>
            </a:endParaRPr>
          </a:p>
          <a:p>
            <a:pPr>
              <a:lnSpc>
                <a:spcPct val="100000"/>
              </a:lnSpc>
            </a:pPr>
            <a:r>
              <a:rPr lang="da-DK" sz="1800" dirty="0">
                <a:solidFill>
                  <a:schemeClr val="bg2">
                    <a:lumMod val="50000"/>
                  </a:schemeClr>
                </a:solidFill>
                <a:hlinkClick r:id="rId4">
                  <a:extLst>
                    <a:ext uri="{A12FA001-AC4F-418D-AE19-62706E023703}">
                      <ahyp:hlinkClr xmlns:ahyp="http://schemas.microsoft.com/office/drawing/2018/hyperlinkcolor" val="tx"/>
                    </a:ext>
                  </a:extLst>
                </a:hlinkClick>
              </a:rPr>
              <a:t>https://finansforbundet.dk/dk/arbejdsliv-og-udvikling/netvaerk/</a:t>
            </a:r>
            <a:br>
              <a:rPr lang="da-DK" sz="1800" dirty="0">
                <a:solidFill>
                  <a:schemeClr val="bg2">
                    <a:lumMod val="50000"/>
                  </a:schemeClr>
                </a:solidFill>
              </a:rPr>
            </a:br>
            <a:br>
              <a:rPr lang="da-DK" sz="1800" dirty="0">
                <a:solidFill>
                  <a:schemeClr val="bg2">
                    <a:lumMod val="50000"/>
                  </a:schemeClr>
                </a:solidFill>
              </a:rPr>
            </a:br>
            <a:r>
              <a:rPr lang="da-DK" sz="1800" dirty="0">
                <a:solidFill>
                  <a:schemeClr val="bg2">
                    <a:lumMod val="50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https://finansforbundet.dk/dk/arrangementer-og-kurser</a:t>
            </a:r>
            <a:endParaRPr lang="da-DK" sz="1800" dirty="0">
              <a:solidFill>
                <a:schemeClr val="bg2">
                  <a:lumMod val="50000"/>
                </a:schemeClr>
              </a:solidFill>
              <a:latin typeface="Arial" panose="020B0604020202020204" pitchFamily="34" charset="0"/>
            </a:endParaRPr>
          </a:p>
          <a:p>
            <a:pPr>
              <a:lnSpc>
                <a:spcPct val="100000"/>
              </a:lnSpc>
            </a:pPr>
            <a:endParaRPr lang="da-DK" sz="2000" dirty="0">
              <a:solidFill>
                <a:schemeClr val="bg2">
                  <a:lumMod val="50000"/>
                </a:schemeClr>
              </a:solidFill>
            </a:endParaRPr>
          </a:p>
          <a:p>
            <a:pPr lvl="0">
              <a:lnSpc>
                <a:spcPct val="100000"/>
              </a:lnSpc>
            </a:pPr>
            <a:br>
              <a:rPr lang="da-DK" sz="2000" dirty="0">
                <a:solidFill>
                  <a:srgbClr val="002060"/>
                </a:solidFill>
                <a:latin typeface="Arial" panose="020B0604020202020204" pitchFamily="34" charset="0"/>
              </a:rPr>
            </a:br>
            <a:endParaRPr lang="da-DK" dirty="0"/>
          </a:p>
          <a:p>
            <a:endParaRPr lang="da-DK" dirty="0"/>
          </a:p>
        </p:txBody>
      </p:sp>
      <p:sp>
        <p:nvSpPr>
          <p:cNvPr id="13" name="Title 4">
            <a:extLst>
              <a:ext uri="{FF2B5EF4-FFF2-40B4-BE49-F238E27FC236}">
                <a16:creationId xmlns:a16="http://schemas.microsoft.com/office/drawing/2014/main" id="{97C4E442-EE14-C477-EFA0-E2E81920FC07}"/>
              </a:ext>
            </a:extLst>
          </p:cNvPr>
          <p:cNvSpPr>
            <a:spLocks noGrp="1"/>
          </p:cNvSpPr>
          <p:nvPr>
            <p:ph type="title"/>
          </p:nvPr>
        </p:nvSpPr>
        <p:spPr>
          <a:xfrm>
            <a:off x="6000927" y="1080000"/>
            <a:ext cx="5785535" cy="576000"/>
          </a:xfrm>
        </p:spPr>
        <p:txBody>
          <a:bodyPr/>
          <a:lstStyle/>
          <a:p>
            <a:r>
              <a:rPr lang="da-DK" dirty="0"/>
              <a:t>Arrangementer, kurser og netværk</a:t>
            </a:r>
          </a:p>
        </p:txBody>
      </p:sp>
    </p:spTree>
    <p:extLst>
      <p:ext uri="{BB962C8B-B14F-4D97-AF65-F5344CB8AC3E}">
        <p14:creationId xmlns:p14="http://schemas.microsoft.com/office/powerpoint/2010/main" val="3157570471"/>
      </p:ext>
    </p:extLst>
  </p:cSld>
  <p:clrMapOvr>
    <a:masterClrMapping/>
  </p:clrMapOvr>
</p:sld>
</file>

<file path=ppt/theme/theme1.xml><?xml version="1.0" encoding="utf-8"?>
<a:theme xmlns:a="http://schemas.openxmlformats.org/drawingml/2006/main" name="Office-tema">
  <a:themeElements>
    <a:clrScheme name="Brugerdefineret 2">
      <a:dk1>
        <a:sysClr val="windowText" lastClr="000000"/>
      </a:dk1>
      <a:lt1>
        <a:sysClr val="window" lastClr="FFFFFF"/>
      </a:lt1>
      <a:dk2>
        <a:srgbClr val="44546A"/>
      </a:dk2>
      <a:lt2>
        <a:srgbClr val="E7E6E6"/>
      </a:lt2>
      <a:accent1>
        <a:srgbClr val="001965"/>
      </a:accent1>
      <a:accent2>
        <a:srgbClr val="2878FF"/>
      </a:accent2>
      <a:accent3>
        <a:srgbClr val="FF9BBE"/>
      </a:accent3>
      <a:accent4>
        <a:srgbClr val="69F0BE"/>
      </a:accent4>
      <a:accent5>
        <a:srgbClr val="818181"/>
      </a:accent5>
      <a:accent6>
        <a:srgbClr val="FD6D6F"/>
      </a:accent6>
      <a:hlink>
        <a:srgbClr val="001965"/>
      </a:hlink>
      <a:folHlink>
        <a:srgbClr val="2878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2019_Finansforbundet i Danske Bank" id="{409F56BF-06E3-4624-AAD0-D6850C80FB45}" vid="{5EFDDCA1-5496-4B93-94D8-7F3FAA99AA0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065023-a506-47de-8e1d-aea5498cc974}" enabled="1" method="Privileged" siteId="{c7d1b6e9-1447-457b-9223-ac25df4941bf}" removed="0"/>
</clbl:labelList>
</file>

<file path=docProps/app.xml><?xml version="1.0" encoding="utf-8"?>
<Properties xmlns="http://schemas.openxmlformats.org/officeDocument/2006/extended-properties" xmlns:vt="http://schemas.openxmlformats.org/officeDocument/2006/docPropsVTypes">
  <Template>PP2019_Finansforbundet i Danske Bank</Template>
  <TotalTime>3180</TotalTime>
  <Words>2595</Words>
  <Application>Microsoft Office PowerPoint</Application>
  <PresentationFormat>Widescreen</PresentationFormat>
  <Paragraphs>366</Paragraphs>
  <Slides>30</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Symbol</vt:lpstr>
      <vt:lpstr>Office-tema</vt:lpstr>
      <vt:lpstr>Værdi af medlemskab  Finansforbundet i Danske Bank   </vt:lpstr>
      <vt:lpstr>Emner</vt:lpstr>
      <vt:lpstr>Opbakningen betyder noget</vt:lpstr>
      <vt:lpstr>Lokal forankring i Danske Bank</vt:lpstr>
      <vt:lpstr>Mulighed for indflydelse</vt:lpstr>
      <vt:lpstr>Din overenskomst</vt:lpstr>
      <vt:lpstr>Eksempler på særlige fordele ved VOK’en</vt:lpstr>
      <vt:lpstr>Juridisk hjælp og sparring</vt:lpstr>
      <vt:lpstr>Arrangementer, kurser og netværk</vt:lpstr>
      <vt:lpstr>Fokus på karriere og udvikling</vt:lpstr>
      <vt:lpstr>Trivsel – din og dine kollegers</vt:lpstr>
      <vt:lpstr>Kontante fordele</vt:lpstr>
      <vt:lpstr>PowerPoint Presentation</vt:lpstr>
      <vt:lpstr>Medlemskab</vt:lpstr>
      <vt:lpstr>Vil du vide mere?</vt:lpstr>
      <vt:lpstr>Value of membership  Finansforbundet i Danske Bank   </vt:lpstr>
      <vt:lpstr>Agenda</vt:lpstr>
      <vt:lpstr>The support matters</vt:lpstr>
      <vt:lpstr>Local anchoring in Danske Bank</vt:lpstr>
      <vt:lpstr>Influence</vt:lpstr>
      <vt:lpstr>Your collective agreement</vt:lpstr>
      <vt:lpstr>Examples of special benefits of the VOK</vt:lpstr>
      <vt:lpstr>Legal help and advice</vt:lpstr>
      <vt:lpstr>Events, courses and networks</vt:lpstr>
      <vt:lpstr>Focus on career and development</vt:lpstr>
      <vt:lpstr>Well-being –  yours and your colleagues'</vt:lpstr>
      <vt:lpstr>Cash benefits</vt:lpstr>
      <vt:lpstr>PowerPoint Presentation</vt:lpstr>
      <vt:lpstr>Membership</vt:lpstr>
      <vt:lpstr>Do you want to know more?</vt:lpstr>
    </vt:vector>
  </TitlesOfParts>
  <Company>Danske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Introduktionsdag for nye tillidsrepræsentanter</dc:title>
  <dc:creator>Dorte Annette Bielefeldt</dc:creator>
  <cp:lastModifiedBy>Troels Mørk</cp:lastModifiedBy>
  <cp:revision>92</cp:revision>
  <dcterms:created xsi:type="dcterms:W3CDTF">2022-01-17T08:49:18Z</dcterms:created>
  <dcterms:modified xsi:type="dcterms:W3CDTF">2023-11-06T07:25:54Z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sAMAccountName">
    <vt:lpwstr>st0098</vt:lpwstr>
  </property>
  <property fmtid="{D5CDD505-2E9C-101B-9397-08002B2CF9AE}" pid="3" name="DL_AuthorInitials">
    <vt:lpwstr>st0098</vt:lpwstr>
  </property>
  <property fmtid="{D5CDD505-2E9C-101B-9397-08002B2CF9AE}" pid="4" name="fInit">
    <vt:lpwstr>st0098</vt:lpwstr>
  </property>
  <property fmtid="{D5CDD505-2E9C-101B-9397-08002B2CF9AE}" pid="5" name="fNavn">
    <vt:lpwstr>Susan Thorenfeldt</vt:lpwstr>
  </property>
  <property fmtid="{D5CDD505-2E9C-101B-9397-08002B2CF9AE}" pid="6" name="fTlf">
    <vt:lpwstr>+4532661406</vt:lpwstr>
  </property>
  <property fmtid="{D5CDD505-2E9C-101B-9397-08002B2CF9AE}" pid="7" name="fEpost">
    <vt:lpwstr>st@finansforbundet.dk</vt:lpwstr>
  </property>
  <property fmtid="{D5CDD505-2E9C-101B-9397-08002B2CF9AE}" pid="8" name="fLogo">
    <vt:lpwstr>http://www.exformatics.com/images/logo_new.jpg</vt:lpwstr>
  </property>
  <property fmtid="{D5CDD505-2E9C-101B-9397-08002B2CF9AE}" pid="9" name="MSIP_Label_98065023-a506-47de-8e1d-aea5498cc974_Enabled">
    <vt:lpwstr>true</vt:lpwstr>
  </property>
  <property fmtid="{D5CDD505-2E9C-101B-9397-08002B2CF9AE}" pid="10" name="MSIP_Label_98065023-a506-47de-8e1d-aea5498cc974_SetDate">
    <vt:lpwstr>2022-01-17T09:17:48Z</vt:lpwstr>
  </property>
  <property fmtid="{D5CDD505-2E9C-101B-9397-08002B2CF9AE}" pid="11" name="MSIP_Label_98065023-a506-47de-8e1d-aea5498cc974_Method">
    <vt:lpwstr>Privileged</vt:lpwstr>
  </property>
  <property fmtid="{D5CDD505-2E9C-101B-9397-08002B2CF9AE}" pid="12" name="MSIP_Label_98065023-a506-47de-8e1d-aea5498cc974_Name">
    <vt:lpwstr>Internal</vt:lpwstr>
  </property>
  <property fmtid="{D5CDD505-2E9C-101B-9397-08002B2CF9AE}" pid="13" name="MSIP_Label_98065023-a506-47de-8e1d-aea5498cc974_SiteId">
    <vt:lpwstr>c7d1b6e9-1447-457b-9223-ac25df4941bf</vt:lpwstr>
  </property>
  <property fmtid="{D5CDD505-2E9C-101B-9397-08002B2CF9AE}" pid="14" name="MSIP_Label_98065023-a506-47de-8e1d-aea5498cc974_ActionId">
    <vt:lpwstr>15ab5b6e-ec4a-44f1-a9e4-dccbc14210b8</vt:lpwstr>
  </property>
  <property fmtid="{D5CDD505-2E9C-101B-9397-08002B2CF9AE}" pid="15" name="MSIP_Label_98065023-a506-47de-8e1d-aea5498cc974_ContentBits">
    <vt:lpwstr>0</vt:lpwstr>
  </property>
</Properties>
</file>