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9" r:id="rId6"/>
    <p:sldId id="278" r:id="rId7"/>
    <p:sldId id="280" r:id="rId8"/>
    <p:sldId id="281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D6F"/>
    <a:srgbClr val="2878FF"/>
    <a:srgbClr val="00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 autoAdjust="0"/>
    <p:restoredTop sz="94660" autoAdjust="0"/>
  </p:normalViewPr>
  <p:slideViewPr>
    <p:cSldViewPr snapToGrid="0">
      <p:cViewPr varScale="1">
        <p:scale>
          <a:sx n="110" d="100"/>
          <a:sy n="110" d="100"/>
        </p:scale>
        <p:origin x="103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Faber" userId="328e84dd5130dc97" providerId="LiveId" clId="{E6CCCF4B-4D70-446A-BDB1-EF44A56C6C6D}"/>
    <pc:docChg chg="undo custSel modSld">
      <pc:chgData name="Charlotte Faber" userId="328e84dd5130dc97" providerId="LiveId" clId="{E6CCCF4B-4D70-446A-BDB1-EF44A56C6C6D}" dt="2023-05-10T08:36:20.648" v="16" actId="20577"/>
      <pc:docMkLst>
        <pc:docMk/>
      </pc:docMkLst>
      <pc:sldChg chg="modSp mod">
        <pc:chgData name="Charlotte Faber" userId="328e84dd5130dc97" providerId="LiveId" clId="{E6CCCF4B-4D70-446A-BDB1-EF44A56C6C6D}" dt="2023-05-10T08:35:40.450" v="12" actId="20577"/>
        <pc:sldMkLst>
          <pc:docMk/>
          <pc:sldMk cId="3254285319" sldId="278"/>
        </pc:sldMkLst>
        <pc:spChg chg="mod">
          <ac:chgData name="Charlotte Faber" userId="328e84dd5130dc97" providerId="LiveId" clId="{E6CCCF4B-4D70-446A-BDB1-EF44A56C6C6D}" dt="2023-05-10T08:35:40.450" v="12" actId="20577"/>
          <ac:spMkLst>
            <pc:docMk/>
            <pc:sldMk cId="3254285319" sldId="278"/>
            <ac:spMk id="3" creationId="{53EFCFA7-0245-47A7-AFA4-7AB1A448808D}"/>
          </ac:spMkLst>
        </pc:spChg>
      </pc:sldChg>
      <pc:sldChg chg="modSp mod">
        <pc:chgData name="Charlotte Faber" userId="328e84dd5130dc97" providerId="LiveId" clId="{E6CCCF4B-4D70-446A-BDB1-EF44A56C6C6D}" dt="2023-05-10T08:36:20.648" v="16" actId="20577"/>
        <pc:sldMkLst>
          <pc:docMk/>
          <pc:sldMk cId="1963679407" sldId="280"/>
        </pc:sldMkLst>
        <pc:spChg chg="mod">
          <ac:chgData name="Charlotte Faber" userId="328e84dd5130dc97" providerId="LiveId" clId="{E6CCCF4B-4D70-446A-BDB1-EF44A56C6C6D}" dt="2023-05-10T08:36:20.648" v="16" actId="20577"/>
          <ac:spMkLst>
            <pc:docMk/>
            <pc:sldMk cId="1963679407" sldId="280"/>
            <ac:spMk id="3" creationId="{53EFCFA7-0245-47A7-AFA4-7AB1A448808D}"/>
          </ac:spMkLst>
        </pc:spChg>
      </pc:sldChg>
    </pc:docChg>
  </pc:docChgLst>
  <pc:docChgLst>
    <pc:chgData name="Jeanne Schramm Knudsen" userId="a37eda5c-b34e-4fb5-9a0b-5d1a8fbb13a7" providerId="ADAL" clId="{A6390BF4-0465-494C-812D-D9F06CE6B683}"/>
    <pc:docChg chg="modSld">
      <pc:chgData name="Jeanne Schramm Knudsen" userId="a37eda5c-b34e-4fb5-9a0b-5d1a8fbb13a7" providerId="ADAL" clId="{A6390BF4-0465-494C-812D-D9F06CE6B683}" dt="2023-05-11T09:05:00.468" v="0" actId="20577"/>
      <pc:docMkLst>
        <pc:docMk/>
      </pc:docMkLst>
      <pc:sldChg chg="modSp mod">
        <pc:chgData name="Jeanne Schramm Knudsen" userId="a37eda5c-b34e-4fb5-9a0b-5d1a8fbb13a7" providerId="ADAL" clId="{A6390BF4-0465-494C-812D-D9F06CE6B683}" dt="2023-05-11T09:05:00.468" v="0" actId="20577"/>
        <pc:sldMkLst>
          <pc:docMk/>
          <pc:sldMk cId="3254285319" sldId="278"/>
        </pc:sldMkLst>
        <pc:spChg chg="mod">
          <ac:chgData name="Jeanne Schramm Knudsen" userId="a37eda5c-b34e-4fb5-9a0b-5d1a8fbb13a7" providerId="ADAL" clId="{A6390BF4-0465-494C-812D-D9F06CE6B683}" dt="2023-05-11T09:05:00.468" v="0" actId="20577"/>
          <ac:spMkLst>
            <pc:docMk/>
            <pc:sldMk cId="3254285319" sldId="278"/>
            <ac:spMk id="3" creationId="{53EFCFA7-0245-47A7-AFA4-7AB1A44880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06C48BB-4A63-4A90-B2FD-867287D098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>
              <a:solidFill>
                <a:srgbClr val="0019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1C51F93-47F1-47D4-924C-176AD79113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B2A7C-6135-45F0-9ECA-8C5102577C39}" type="datetimeFigureOut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11-05-2023</a:t>
            </a:fld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253530B-A5EA-4A44-82F0-C4391EBF7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39BB854-AA0E-4D59-A8B5-6E7B5B5A9D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23520-170F-45CF-A2DA-FD5614B92869}" type="slidenum">
              <a:rPr lang="da-DK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a-D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6071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4FE394E-63E0-48C0-A7DE-1735F7C49101}" type="datetimeFigureOut">
              <a:rPr lang="da-DK" smtClean="0"/>
              <a:pPr/>
              <a:t>11-05-2023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6F891D-1D96-456C-99DE-6FF75A310EB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2828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8016417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+ elem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5069E749-0D94-4B40-9493-5D2B9A91E77F}"/>
              </a:ext>
            </a:extLst>
          </p:cNvPr>
          <p:cNvSpPr txBox="1"/>
          <p:nvPr userDrawn="1"/>
        </p:nvSpPr>
        <p:spPr>
          <a:xfrm>
            <a:off x="-1397479" y="0"/>
            <a:ext cx="1274387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valgfrit element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vises et større element – vælges layoutet ”Element u/tekst”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D228619-7AD1-4B3C-8594-2DBB998BA5A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36810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lement u/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024209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vide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0795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medie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C880CEE-1C13-4651-AFF8-73834D3D9C8C}"/>
              </a:ext>
            </a:extLst>
          </p:cNvPr>
          <p:cNvSpPr txBox="1"/>
          <p:nvPr userDrawn="1"/>
        </p:nvSpPr>
        <p:spPr>
          <a:xfrm>
            <a:off x="-1397479" y="0"/>
            <a:ext cx="12743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videofelt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Den video du indsætter fylder pladsholderen.</a:t>
            </a:r>
          </a:p>
        </p:txBody>
      </p:sp>
    </p:spTree>
    <p:extLst>
      <p:ext uri="{BB962C8B-B14F-4D97-AF65-F5344CB8AC3E}">
        <p14:creationId xmlns:p14="http://schemas.microsoft.com/office/powerpoint/2010/main" val="1037951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- fuldt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Pladsholder til medieklip 3">
            <a:extLst>
              <a:ext uri="{FF2B5EF4-FFF2-40B4-BE49-F238E27FC236}">
                <a16:creationId xmlns:a16="http://schemas.microsoft.com/office/drawing/2014/main" id="{4BE0A61E-C3E8-4AA6-A6F6-5EFBCE1D63E5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a-DK"/>
              <a:t>Klik på ikonet for at tilføje et medie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1E66E48-BC9F-4E17-A811-E690074C05B6}"/>
              </a:ext>
            </a:extLst>
          </p:cNvPr>
          <p:cNvSpPr txBox="1"/>
          <p:nvPr userDrawn="1"/>
        </p:nvSpPr>
        <p:spPr>
          <a:xfrm>
            <a:off x="-1397479" y="0"/>
            <a:ext cx="1274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Videoen fylder hele </a:t>
            </a:r>
            <a:r>
              <a:rPr lang="da-DK" sz="900" b="0" dirty="0" err="1">
                <a:solidFill>
                  <a:schemeClr val="accent2"/>
                </a:solidFill>
              </a:rPr>
              <a:t>slidet</a:t>
            </a:r>
            <a:r>
              <a:rPr lang="da-DK" sz="9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0144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ide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1BB5BAB5-4944-49F3-A4A2-4F7506833D86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503863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Vid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64D83623-5A7C-46FB-A9B9-08D3AF74262C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33859957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O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1" y="2430000"/>
            <a:ext cx="9143999" cy="1800000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081D9564-03BD-4183-91E0-48ADE41F36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000" y="360000"/>
            <a:ext cx="235459" cy="395999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A1DDAB5D-50CA-4D81-90A9-C7F1B27AED3D}"/>
              </a:ext>
            </a:extLst>
          </p:cNvPr>
          <p:cNvSpPr txBox="1"/>
          <p:nvPr userDrawn="1"/>
        </p:nvSpPr>
        <p:spPr>
          <a:xfrm>
            <a:off x="-1415561" y="0"/>
            <a:ext cx="1230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baggrunds- grafik og overskrift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804289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_fuld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5300"/>
              </a:lnSpc>
              <a:defRPr sz="50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896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FBB51C28-DF2B-479A-B56E-8C7C7F9B0209}"/>
              </a:ext>
            </a:extLst>
          </p:cNvPr>
          <p:cNvSpPr txBox="1"/>
          <p:nvPr userDrawn="1"/>
        </p:nvSpPr>
        <p:spPr>
          <a:xfrm>
            <a:off x="-1468316" y="0"/>
            <a:ext cx="128367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øverst på siden,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5884164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980508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342486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400" y="396000"/>
            <a:ext cx="1231200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2435322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hvi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00196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A02205D-50EE-40B2-AE8B-1B0723B7F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197" y="360000"/>
            <a:ext cx="342091" cy="576000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BE7EAA58-EA3A-498F-8882-0FF066CD5D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6828" y="396000"/>
            <a:ext cx="1222343" cy="13463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F48B27CF-E881-4DC6-AF41-2BD18179865E}"/>
              </a:ext>
            </a:extLst>
          </p:cNvPr>
          <p:cNvSpPr txBox="1"/>
          <p:nvPr userDrawn="1"/>
        </p:nvSpPr>
        <p:spPr>
          <a:xfrm>
            <a:off x="-1397479" y="0"/>
            <a:ext cx="12128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baggrundsfarve, overskrift og undertitel har fast placering og skriftstørrelse. </a:t>
            </a:r>
          </a:p>
        </p:txBody>
      </p:sp>
    </p:spTree>
    <p:extLst>
      <p:ext uri="{BB962C8B-B14F-4D97-AF65-F5344CB8AC3E}">
        <p14:creationId xmlns:p14="http://schemas.microsoft.com/office/powerpoint/2010/main" val="1230346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g indholdsobjek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73872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CDA9DB07-933E-4F50-854B-530ABB65A855}"/>
              </a:ext>
            </a:extLst>
          </p:cNvPr>
          <p:cNvSpPr txBox="1"/>
          <p:nvPr userDrawn="1"/>
        </p:nvSpPr>
        <p:spPr>
          <a:xfrm>
            <a:off x="-1397479" y="0"/>
            <a:ext cx="1397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felt til diagram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Skal der skrives tekst til elementet – vælges layoutet ”Tekst + element”</a:t>
            </a:r>
          </a:p>
          <a:p>
            <a:endParaRPr lang="da-DK" sz="1100" b="0" dirty="0">
              <a:solidFill>
                <a:schemeClr val="accent2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82609D1-E96A-40F7-ADD6-628D5CD303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79499" y="1980000"/>
            <a:ext cx="10029600" cy="42300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250587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fuldsi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F2C7F-5207-4DD4-9FC5-3735EB6A8389}"/>
              </a:ext>
            </a:extLst>
          </p:cNvPr>
          <p:cNvSpPr>
            <a:spLocks noGrp="1" noChangeAspect="1"/>
          </p:cNvSpPr>
          <p:nvPr>
            <p:ph type="ctrTitle" hasCustomPrompt="1"/>
          </p:nvPr>
        </p:nvSpPr>
        <p:spPr>
          <a:xfrm>
            <a:off x="1080000" y="2430000"/>
            <a:ext cx="10029600" cy="1974331"/>
          </a:xfrm>
        </p:spPr>
        <p:txBody>
          <a:bodyPr anchor="ctr" anchorCtr="1"/>
          <a:lstStyle>
            <a:lvl1pPr algn="ctr">
              <a:lnSpc>
                <a:spcPts val="6800"/>
              </a:lnSpc>
              <a:defRPr sz="6500"/>
            </a:lvl1pPr>
          </a:lstStyle>
          <a:p>
            <a:r>
              <a:rPr lang="da-DK" dirty="0"/>
              <a:t>Overskrift i én eller to linjer</a:t>
            </a:r>
          </a:p>
        </p:txBody>
      </p:sp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7B09BBE5-4447-4617-B001-8FABBEBC613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38D4223-0F1B-4E05-8C88-3A3C2027E55E}"/>
              </a:ext>
            </a:extLst>
          </p:cNvPr>
          <p:cNvSpPr>
            <a:spLocks noGrp="1" noChangeAspect="1"/>
          </p:cNvSpPr>
          <p:nvPr>
            <p:ph type="subTitle" idx="1"/>
          </p:nvPr>
        </p:nvSpPr>
        <p:spPr>
          <a:xfrm>
            <a:off x="1511523" y="6498000"/>
            <a:ext cx="9168954" cy="180492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13" name="Pladsholder til billede 12">
            <a:extLst>
              <a:ext uri="{FF2B5EF4-FFF2-40B4-BE49-F238E27FC236}">
                <a16:creationId xmlns:a16="http://schemas.microsoft.com/office/drawing/2014/main" id="{40B71F0E-9797-491E-A2D3-123CFCD1A7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5" name="Pladsholder til billede 14">
            <a:extLst>
              <a:ext uri="{FF2B5EF4-FFF2-40B4-BE49-F238E27FC236}">
                <a16:creationId xmlns:a16="http://schemas.microsoft.com/office/drawing/2014/main" id="{71BD29BF-6D8F-4733-851D-8ED621B0629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562400" y="360000"/>
            <a:ext cx="1231200" cy="1332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AD31EA2-3AC1-4073-BCB1-F59A20C5BD97}"/>
              </a:ext>
            </a:extLst>
          </p:cNvPr>
          <p:cNvSpPr txBox="1"/>
          <p:nvPr userDrawn="1"/>
        </p:nvSpPr>
        <p:spPr>
          <a:xfrm>
            <a:off x="-1468316" y="0"/>
            <a:ext cx="12836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Indsæt fuldside billede ved klik på billede ikon midt på siden.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Dernæst højreklik og vælg ”flyt bagest”.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Logo, undertitel og overskrift har fast placering og skriftstørrelse. Vælg derfor et foto, som egner sig til at have en overskrift i midten.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Er der brug for at skifte logomærket (F’et) eller ”Finansforbundet” øverst på siden fordi billedet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2730278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288000" indent="-288000">
              <a:lnSpc>
                <a:spcPts val="27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1965"/>
                </a:solidFill>
              </a:defRPr>
            </a:lvl1pPr>
            <a:lvl2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lang="da-DK" sz="2400" kern="1200" dirty="0">
                <a:solidFill>
                  <a:srgbClr val="0019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3pPr>
            <a:lvl4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4pPr>
            <a:lvl5pPr marL="0" indent="-288000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defRPr sz="2400">
                <a:solidFill>
                  <a:srgbClr val="001965"/>
                </a:solidFill>
              </a:defRPr>
            </a:lvl5pPr>
          </a:lstStyle>
          <a:p>
            <a:pPr lvl="0"/>
            <a:r>
              <a:rPr lang="da-DK" dirty="0"/>
              <a:t>Bullet agenda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A20AA485-9A70-4707-A699-8AE8DEC27753}"/>
              </a:ext>
            </a:extLst>
          </p:cNvPr>
          <p:cNvSpPr txBox="1"/>
          <p:nvPr userDrawn="1"/>
        </p:nvSpPr>
        <p:spPr>
          <a:xfrm>
            <a:off x="-1397479" y="0"/>
            <a:ext cx="12743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</p:txBody>
      </p:sp>
    </p:spTree>
    <p:extLst>
      <p:ext uri="{BB962C8B-B14F-4D97-AF65-F5344CB8AC3E}">
        <p14:creationId xmlns:p14="http://schemas.microsoft.com/office/powerpoint/2010/main" val="657258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kelt tekstbok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b="0">
                <a:solidFill>
                  <a:srgbClr val="001965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2pPr>
            <a:lvl3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3pPr>
            <a:lvl4pPr marL="288000" indent="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None/>
              <a:defRPr>
                <a:solidFill>
                  <a:srgbClr val="001965"/>
                </a:solidFill>
              </a:defRPr>
            </a:lvl4pPr>
            <a:lvl5pPr marL="1206900" indent="-342900">
              <a:spcBef>
                <a:spcPts val="0"/>
              </a:spcBef>
              <a:spcAft>
                <a:spcPts val="0"/>
              </a:spcAft>
              <a:buClr>
                <a:srgbClr val="001965"/>
              </a:buClr>
              <a:buFont typeface="+mj-lt"/>
              <a:buAutoNum type="arabicPeriod"/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BBE42AD3-DE01-4014-9182-3AB47EC9BDDF}"/>
              </a:ext>
            </a:extLst>
          </p:cNvPr>
          <p:cNvSpPr txBox="1"/>
          <p:nvPr userDrawn="1"/>
        </p:nvSpPr>
        <p:spPr>
          <a:xfrm>
            <a:off x="-1397479" y="0"/>
            <a:ext cx="1274387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 og tekstfelt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</a:t>
            </a:r>
            <a:r>
              <a:rPr lang="da-DK" sz="1100" b="0" dirty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8538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tekstboks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tekst 6">
            <a:extLst>
              <a:ext uri="{FF2B5EF4-FFF2-40B4-BE49-F238E27FC236}">
                <a16:creationId xmlns:a16="http://schemas.microsoft.com/office/drawing/2014/main" id="{85ED9B94-C586-4A54-84CD-E6A91625BD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4560F55-B726-4962-8749-2BC8557B94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64800" y="1079500"/>
            <a:ext cx="4744800" cy="576263"/>
          </a:xfrm>
        </p:spPr>
        <p:txBody>
          <a:bodyPr anchor="ctr" anchorCtr="0"/>
          <a:lstStyle>
            <a:lvl1pPr marL="0" indent="0">
              <a:lnSpc>
                <a:spcPts val="2700"/>
              </a:lnSpc>
              <a:spcBef>
                <a:spcPts val="0"/>
              </a:spcBef>
              <a:buNone/>
              <a:defRPr sz="2400" b="1">
                <a:solidFill>
                  <a:srgbClr val="001965"/>
                </a:solidFill>
              </a:defRPr>
            </a:lvl1pPr>
          </a:lstStyle>
          <a:p>
            <a:pPr lvl="0"/>
            <a:r>
              <a:rPr lang="da-DK" dirty="0"/>
              <a:t>Overskrift kan skrives i en eller flere linjer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E8D8E91B-8C45-4461-91EB-E934B25F3BA8}"/>
              </a:ext>
            </a:extLst>
          </p:cNvPr>
          <p:cNvSpPr txBox="1"/>
          <p:nvPr userDrawn="1"/>
        </p:nvSpPr>
        <p:spPr>
          <a:xfrm>
            <a:off x="-1397479" y="0"/>
            <a:ext cx="127438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overskrifter og tekstfelter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</p:txBody>
      </p:sp>
    </p:spTree>
    <p:extLst>
      <p:ext uri="{BB962C8B-B14F-4D97-AF65-F5344CB8AC3E}">
        <p14:creationId xmlns:p14="http://schemas.microsoft.com/office/powerpoint/2010/main" val="3331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høj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00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00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6" name="Pladsholder til billede 5">
            <a:extLst>
              <a:ext uri="{FF2B5EF4-FFF2-40B4-BE49-F238E27FC236}">
                <a16:creationId xmlns:a16="http://schemas.microsoft.com/office/drawing/2014/main" id="{9EE20644-E995-463C-8301-109E10D871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364800" y="0"/>
            <a:ext cx="5824800" cy="6858000"/>
          </a:xfrm>
        </p:spPr>
        <p:txBody>
          <a:bodyPr wrap="square" anchor="ctr" anchorCtr="1"/>
          <a:lstStyle/>
          <a:p>
            <a:r>
              <a:rPr lang="da-DK"/>
              <a:t>Klik på ikonet for at tilføje et billede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B761568-09A5-4C0D-A9C6-F764CF7AEF7E}"/>
              </a:ext>
            </a:extLst>
          </p:cNvPr>
          <p:cNvSpPr txBox="1"/>
          <p:nvPr userDrawn="1"/>
        </p:nvSpPr>
        <p:spPr>
          <a:xfrm>
            <a:off x="-1397479" y="0"/>
            <a:ext cx="1274387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872723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boks + foto (venst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4800" y="1080000"/>
            <a:ext cx="4744800" cy="576000"/>
          </a:xfrm>
        </p:spPr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21A953B-B315-4906-9921-E82BFDFEB5E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364800" y="1980000"/>
            <a:ext cx="4744800" cy="42300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001965"/>
                </a:solidFill>
              </a:defRPr>
            </a:lvl1pPr>
            <a:lvl2pPr marL="288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2pPr>
            <a:lvl3pPr marL="576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3pPr>
            <a:lvl4pPr marL="864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4pPr>
            <a:lvl5pPr marL="1152000" indent="-288000">
              <a:spcBef>
                <a:spcPts val="0"/>
              </a:spcBef>
              <a:spcAft>
                <a:spcPts val="0"/>
              </a:spcAft>
              <a:defRPr>
                <a:solidFill>
                  <a:srgbClr val="001965"/>
                </a:solidFill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8" name="Pladsholder til billede 12">
            <a:extLst>
              <a:ext uri="{FF2B5EF4-FFF2-40B4-BE49-F238E27FC236}">
                <a16:creationId xmlns:a16="http://schemas.microsoft.com/office/drawing/2014/main" id="{DC6E646A-9543-4F7E-AF44-A8D87577A9E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6000" y="360000"/>
            <a:ext cx="234000" cy="396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dirty="0"/>
              <a:t> 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0A5C0050-A6D5-4102-9FD7-586FBC2F66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824800" cy="6858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D8CF036-B972-426E-83D4-FB0543EFD245}"/>
              </a:ext>
            </a:extLst>
          </p:cNvPr>
          <p:cNvSpPr txBox="1"/>
          <p:nvPr userDrawn="1"/>
        </p:nvSpPr>
        <p:spPr>
          <a:xfrm>
            <a:off x="-1397479" y="0"/>
            <a:ext cx="1274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Evt. mellemrubrik skrives med fed.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For bedste resultat vælges et foto der svarer til størrelsen af pladsholderen.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eller skifte logoet pga. billedet enten er for mørkt/lyst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1035998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verskrift + f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0E6E7-BAD2-4A81-AA86-5C22DCA6CC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01965"/>
                </a:solidFill>
              </a:defRPr>
            </a:lvl1pPr>
          </a:lstStyle>
          <a:p>
            <a:r>
              <a:rPr lang="da-DK" dirty="0"/>
              <a:t>Overskrift kan skrives i en eller flere linjer</a:t>
            </a:r>
          </a:p>
        </p:txBody>
      </p:sp>
      <p:pic>
        <p:nvPicPr>
          <p:cNvPr id="9" name="Billede 8" descr="Et billede, der indeholder monitor, skærm, mørk, tv&#10;&#10;Automatisk genereret beskrivelse">
            <a:extLst>
              <a:ext uri="{FF2B5EF4-FFF2-40B4-BE49-F238E27FC236}">
                <a16:creationId xmlns:a16="http://schemas.microsoft.com/office/drawing/2014/main" id="{B20CAC30-F57A-4E4B-A0B3-145437ABD6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235459" cy="396000"/>
          </a:xfrm>
          <a:prstGeom prst="rect">
            <a:avLst/>
          </a:prstGeom>
        </p:spPr>
      </p:pic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CD3C8055-829C-4584-943A-A55C70EAED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0000" y="1980000"/>
            <a:ext cx="7387200" cy="4230000"/>
          </a:xfrm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0D5D9D2-A4FE-4F3D-9BF2-61CF75A4B27E}"/>
              </a:ext>
            </a:extLst>
          </p:cNvPr>
          <p:cNvSpPr txBox="1"/>
          <p:nvPr userDrawn="1"/>
        </p:nvSpPr>
        <p:spPr>
          <a:xfrm>
            <a:off x="-1397479" y="0"/>
            <a:ext cx="12743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b="0" dirty="0">
                <a:solidFill>
                  <a:schemeClr val="accent2"/>
                </a:solidFill>
              </a:rPr>
              <a:t>Logo, overskrift, tekstfelt og billedfelt har fast størrelse og placering. 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Samme gælder fontstørrelse og skrifttype.</a:t>
            </a:r>
          </a:p>
          <a:p>
            <a:endParaRPr lang="da-DK" sz="900" b="0" dirty="0">
              <a:solidFill>
                <a:schemeClr val="accent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900" b="0" dirty="0">
                <a:solidFill>
                  <a:schemeClr val="accent2"/>
                </a:solidFill>
              </a:rPr>
              <a:t>Det billede du indsætter fylder pladsholderen.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900" b="0" dirty="0">
              <a:solidFill>
                <a:schemeClr val="accent2"/>
              </a:solidFill>
            </a:endParaRPr>
          </a:p>
          <a:p>
            <a:r>
              <a:rPr lang="da-DK" sz="900" b="0" dirty="0">
                <a:solidFill>
                  <a:schemeClr val="accent2"/>
                </a:solidFill>
              </a:rPr>
              <a:t>Ønsker du at justere placeringen/beskære billedet – se vejledning.</a:t>
            </a:r>
          </a:p>
        </p:txBody>
      </p:sp>
    </p:spTree>
    <p:extLst>
      <p:ext uri="{BB962C8B-B14F-4D97-AF65-F5344CB8AC3E}">
        <p14:creationId xmlns:p14="http://schemas.microsoft.com/office/powerpoint/2010/main" val="82488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9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9444868-DE70-478E-99ED-5A3C084B2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000" y="1080000"/>
            <a:ext cx="7387200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20265C-182A-4334-A34A-A781374D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000" y="1980000"/>
            <a:ext cx="7387200" cy="423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00822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62" r:id="rId3"/>
    <p:sldLayoutId id="2147483664" r:id="rId4"/>
    <p:sldLayoutId id="2147483661" r:id="rId5"/>
    <p:sldLayoutId id="2147483663" r:id="rId6"/>
    <p:sldLayoutId id="2147483666" r:id="rId7"/>
    <p:sldLayoutId id="2147483667" r:id="rId8"/>
    <p:sldLayoutId id="2147483681" r:id="rId9"/>
    <p:sldLayoutId id="2147483672" r:id="rId10"/>
    <p:sldLayoutId id="2147483674" r:id="rId11"/>
    <p:sldLayoutId id="2147483677" r:id="rId12"/>
    <p:sldLayoutId id="2147483678" r:id="rId13"/>
    <p:sldLayoutId id="2147483668" r:id="rId14"/>
    <p:sldLayoutId id="2147483669" r:id="rId15"/>
    <p:sldLayoutId id="2147483670" r:id="rId16"/>
    <p:sldLayoutId id="2147483671" r:id="rId17"/>
    <p:sldLayoutId id="2147483682" r:id="rId18"/>
    <p:sldLayoutId id="2147483683" r:id="rId19"/>
    <p:sldLayoutId id="2147483684" r:id="rId20"/>
  </p:sldLayoutIdLst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400" b="1" i="0" kern="1200" baseline="0">
          <a:solidFill>
            <a:schemeClr val="bg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6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4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52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40000" indent="-288000" algn="l" defTabSz="914400" rtl="0" eaLnBrk="1" latinLnBrk="0" hangingPunct="1">
        <a:lnSpc>
          <a:spcPts val="2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sforbundet.dk/dk/member-get-member/" TargetMode="External"/><Relationship Id="rId2" Type="http://schemas.openxmlformats.org/officeDocument/2006/relationships/hyperlink" Target="mailto:sg@finansforbundet.dk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hyperlink" Target="mailto:medlem@finansforbundet.d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sforbundet.dk/en/personal-data-policy/" TargetMode="External"/><Relationship Id="rId2" Type="http://schemas.openxmlformats.org/officeDocument/2006/relationships/hyperlink" Target="https://www.finansforbundet.dk/en/knowledge-in-perspective/a-work-life-in-motion/%23watch-the-campaign-film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ansforbundet.dk/en/personal-data-policy/" TargetMode="External"/><Relationship Id="rId2" Type="http://schemas.openxmlformats.org/officeDocument/2006/relationships/hyperlink" Target="https://finansforbundet.dk/dk/et-arbejdsliv-i-bevaegelse/%23se-kampagnefilmen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549F4-9DC4-4A0B-8545-C4F776168C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/>
              <a:t>INVITATION </a:t>
            </a:r>
            <a:br>
              <a:rPr lang="en-GB" sz="4000"/>
            </a:br>
            <a:r>
              <a:rPr lang="en-GB" sz="4000"/>
              <a:t>TO A MEMBERSHIP TALK </a:t>
            </a:r>
          </a:p>
        </p:txBody>
      </p:sp>
    </p:spTree>
    <p:extLst>
      <p:ext uri="{BB962C8B-B14F-4D97-AF65-F5344CB8AC3E}">
        <p14:creationId xmlns:p14="http://schemas.microsoft.com/office/powerpoint/2010/main" val="42642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B0F82AF-E11E-3D04-2D18-B62D7914C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712" y="297856"/>
            <a:ext cx="4744800" cy="576000"/>
          </a:xfrm>
        </p:spPr>
        <p:txBody>
          <a:bodyPr/>
          <a:lstStyle/>
          <a:p>
            <a:r>
              <a:rPr lang="en-GB"/>
              <a:t>GUIDE 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D339FD5-99AD-7938-FC10-009C9BB88A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1712" y="873856"/>
            <a:ext cx="5284288" cy="4230000"/>
          </a:xfrm>
        </p:spPr>
        <p:txBody>
          <a:bodyPr/>
          <a:lstStyle/>
          <a:p>
            <a:r>
              <a:rPr lang="en-GB" sz="1200" b="1">
                <a:solidFill>
                  <a:schemeClr val="tx1"/>
                </a:solidFill>
              </a:rPr>
              <a:t>Hvis du har mange potentielle medlemmer</a:t>
            </a:r>
          </a:p>
          <a:p>
            <a:r>
              <a:rPr lang="en-GB" sz="1200">
                <a:solidFill>
                  <a:schemeClr val="tx1"/>
                </a:solidFill>
              </a:rPr>
              <a:t>Kontakt Susanne Grantzau </a:t>
            </a:r>
            <a:r>
              <a:rPr lang="en-GB" sz="1200">
                <a:solidFill>
                  <a:schemeClr val="tx1"/>
                </a:solidFill>
                <a:hlinkClick r:id="rId2"/>
              </a:rPr>
              <a:t>sg@finansforbundet.dk</a:t>
            </a:r>
            <a:r>
              <a:rPr lang="en-GB" sz="1200">
                <a:solidFill>
                  <a:schemeClr val="tx1"/>
                </a:solidFill>
              </a:rPr>
              <a:t> mobil 61209769 og få fuld  support og kampagnemodeller, der passer præcist til dig og din virksomhed. </a:t>
            </a:r>
          </a:p>
          <a:p>
            <a:endParaRPr lang="da-DK" sz="1200" dirty="0">
              <a:solidFill>
                <a:schemeClr val="tx1"/>
              </a:solidFill>
            </a:endParaRPr>
          </a:p>
          <a:p>
            <a:r>
              <a:rPr lang="en-GB" sz="1200" b="1">
                <a:solidFill>
                  <a:schemeClr val="tx1"/>
                </a:solidFill>
              </a:rPr>
              <a:t>Skriv din egen velkomsthilsen</a:t>
            </a:r>
          </a:p>
          <a:p>
            <a:r>
              <a:rPr lang="en-GB" sz="1200">
                <a:solidFill>
                  <a:schemeClr val="tx1"/>
                </a:solidFill>
              </a:rPr>
              <a:t>Baseret på den viden, du har om din kollega. Fx: ”Velkommen til. Jeg håber at du er kommet godt fra start i dit nye job eller fx ”Hej kollega” eller ”Vi har ikke fået hilst, men det laver vi om på nu”, når vedkommende ikke er nyansat. </a:t>
            </a:r>
          </a:p>
          <a:p>
            <a:endParaRPr lang="da-DK" sz="1200" dirty="0">
              <a:solidFill>
                <a:schemeClr val="tx1"/>
              </a:solidFill>
            </a:endParaRPr>
          </a:p>
          <a:p>
            <a:r>
              <a:rPr lang="en-GB" sz="1200" b="1">
                <a:solidFill>
                  <a:schemeClr val="tx1"/>
                </a:solidFill>
              </a:rPr>
              <a:t>Kør teksten igennem med personlig pensel</a:t>
            </a:r>
          </a:p>
          <a:p>
            <a:r>
              <a:rPr lang="en-GB" sz="1200">
                <a:solidFill>
                  <a:schemeClr val="tx1"/>
                </a:solidFill>
              </a:rPr>
              <a:t>Juster ordvalg, så det lyder mere som dig, </a:t>
            </a:r>
            <a:r>
              <a:rPr lang="en-GB" sz="1200" b="1">
                <a:solidFill>
                  <a:schemeClr val="tx1"/>
                </a:solidFill>
              </a:rPr>
              <a:t>uden</a:t>
            </a:r>
            <a:r>
              <a:rPr lang="en-GB" sz="1200">
                <a:solidFill>
                  <a:schemeClr val="tx1"/>
                </a:solidFill>
              </a:rPr>
              <a:t> at ændre på budskabet.</a:t>
            </a:r>
          </a:p>
          <a:p>
            <a:endParaRPr lang="da-DK" sz="1200" dirty="0">
              <a:solidFill>
                <a:schemeClr val="tx1"/>
              </a:solidFill>
            </a:endParaRPr>
          </a:p>
          <a:p>
            <a:r>
              <a:rPr lang="en-GB" sz="1200" b="1">
                <a:solidFill>
                  <a:schemeClr val="tx1"/>
                </a:solidFill>
              </a:rPr>
              <a:t>Ring eller chat i stedet for opfølgningsmail</a:t>
            </a:r>
            <a:r>
              <a:rPr lang="en-GB" sz="1200">
                <a:solidFill>
                  <a:schemeClr val="tx1"/>
                </a:solidFill>
              </a:rPr>
              <a:t> </a:t>
            </a:r>
          </a:p>
          <a:p>
            <a:r>
              <a:rPr lang="en-GB" sz="1200">
                <a:solidFill>
                  <a:schemeClr val="tx1"/>
                </a:solidFill>
              </a:rPr>
              <a:t>Det giver de bedste resultater. Brug mailteksterne som talepapir. </a:t>
            </a:r>
          </a:p>
          <a:p>
            <a:endParaRPr lang="da-DK" sz="1200" b="1" dirty="0">
              <a:solidFill>
                <a:schemeClr val="tx1"/>
              </a:solidFill>
            </a:endParaRPr>
          </a:p>
          <a:p>
            <a:r>
              <a:rPr lang="en-GB" sz="1200" b="1">
                <a:solidFill>
                  <a:schemeClr val="tx1"/>
                </a:solidFill>
              </a:rPr>
              <a:t>JA TAK til snak</a:t>
            </a:r>
          </a:p>
          <a:p>
            <a:r>
              <a:rPr lang="en-GB" sz="1200">
                <a:solidFill>
                  <a:schemeClr val="tx1"/>
                </a:solidFill>
              </a:rPr>
              <a:t>Registrer her, så ringer vi </a:t>
            </a:r>
            <a:r>
              <a:rPr lang="en-GB" sz="1200">
                <a:hlinkClick r:id="rId3"/>
              </a:rPr>
              <a:t>Skal din kollega også være medlem </a:t>
            </a:r>
            <a:r>
              <a:rPr lang="en-GB" sz="1200"/>
              <a:t> </a:t>
            </a:r>
            <a:r>
              <a:rPr lang="en-GB" sz="1200">
                <a:solidFill>
                  <a:schemeClr val="tx1"/>
                </a:solidFill>
              </a:rPr>
              <a:t>Du får 400 kr. gavekort ved nyt medlem. Gavekort er skattepligtige, så behold det selv. </a:t>
            </a:r>
          </a:p>
          <a:p>
            <a:endParaRPr lang="da-DK" sz="1200" dirty="0">
              <a:solidFill>
                <a:schemeClr val="tx1"/>
              </a:solidFill>
            </a:endParaRPr>
          </a:p>
          <a:p>
            <a:r>
              <a:rPr lang="en-GB" sz="1200" b="1">
                <a:solidFill>
                  <a:schemeClr val="tx1"/>
                </a:solidFill>
              </a:rPr>
              <a:t>Medlemsprofiler der skal opdateres</a:t>
            </a:r>
          </a:p>
          <a:p>
            <a:r>
              <a:rPr lang="en-GB" sz="1200">
                <a:solidFill>
                  <a:schemeClr val="tx1"/>
                </a:solidFill>
              </a:rPr>
              <a:t>Send oplysninger og ønsker til </a:t>
            </a:r>
            <a:r>
              <a:rPr lang="en-GB" sz="1200">
                <a:solidFill>
                  <a:schemeClr val="tx1"/>
                </a:solidFill>
                <a:hlinkClick r:id="rId4"/>
              </a:rPr>
              <a:t>medlem@finansforbundet.dk</a:t>
            </a:r>
            <a:r>
              <a:rPr lang="en-GB" sz="120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da-DK" sz="1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5" name="Pladsholder til billede 4" descr="Glødende pære">
            <a:extLst>
              <a:ext uri="{FF2B5EF4-FFF2-40B4-BE49-F238E27FC236}">
                <a16:creationId xmlns:a16="http://schemas.microsoft.com/office/drawing/2014/main" id="{E925272A-961B-15B3-EDD1-95E81FCECD4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05" r="25305"/>
          <a:stretch>
            <a:fillRect/>
          </a:stretch>
        </p:blipFill>
        <p:spPr>
          <a:xfrm>
            <a:off x="6364288" y="0"/>
            <a:ext cx="5824537" cy="6858000"/>
          </a:xfrm>
        </p:spPr>
      </p:pic>
    </p:spTree>
    <p:extLst>
      <p:ext uri="{BB962C8B-B14F-4D97-AF65-F5344CB8AC3E}">
        <p14:creationId xmlns:p14="http://schemas.microsoft.com/office/powerpoint/2010/main" val="157257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48F021-EB46-428C-AE32-153A16BE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579" y="53340"/>
            <a:ext cx="10377432" cy="257245"/>
          </a:xfrm>
        </p:spPr>
        <p:txBody>
          <a:bodyPr/>
          <a:lstStyle/>
          <a:p>
            <a:br>
              <a:rPr lang="en-GB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</a:br>
            <a:br>
              <a:rPr lang="en-GB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</a:br>
            <a:endParaRPr lang="en-GB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EFCFA7-0245-47A7-AFA4-7AB1A44880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8115" y="613248"/>
            <a:ext cx="7286761" cy="563150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200" b="1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SUBJECT 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Benefits and 3 months for free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Hi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GB" sz="12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At xxx, our management and the trade union</a:t>
            </a:r>
            <a:r>
              <a:rPr kumimoji="0" lang="en-GB" sz="1200" b="0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chemeClr val="accent1"/>
                </a:solidFill>
                <a:hlinkClick r:id="rId2"/>
              </a:rPr>
              <a:t>Finansforbundet</a:t>
            </a:r>
            <a:r>
              <a:rPr lang="en-GB" sz="1200" dirty="0">
                <a:solidFill>
                  <a:schemeClr val="accent1"/>
                </a:solidFill>
              </a:rPr>
              <a:t> </a:t>
            </a:r>
            <a:r>
              <a:rPr kumimoji="0" lang="en-GB" sz="12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work together to secure attractive benefits for all employees working here.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We most recently landed a fantastic collective agreement that includes higher salaries, which will benefit you as well. </a:t>
            </a:r>
            <a:r>
              <a:rPr lang="en-GB" sz="1200" dirty="0"/>
              <a:t> </a:t>
            </a:r>
          </a:p>
          <a:p>
            <a:pPr>
              <a:lnSpc>
                <a:spcPct val="150000"/>
              </a:lnSpc>
              <a:defRPr/>
            </a:pPr>
            <a:endParaRPr lang="da-DK" sz="1200" dirty="0"/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I would like to invite you to a no-obligation talk to tell you more about the benefits. You may decide afterwards if you would like to become a member. New </a:t>
            </a:r>
            <a:r>
              <a:rPr kumimoji="0" lang="en-GB" sz="12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members get the first three months for free (worth DKK 780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).</a:t>
            </a:r>
            <a:r>
              <a:rPr kumimoji="0" lang="en-GB" sz="12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I work at xxx, and I am also a union representative of 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Finansforbundet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. Get back to me with the phone number you prefer to be contacted at, and I will have one of my colleagues at 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Finansforbundet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 call you.   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Already a member? Perhaps your member profile needs to be updated. We can help you with that.  </a:t>
            </a:r>
          </a:p>
          <a:p>
            <a:pPr>
              <a:lnSpc>
                <a:spcPct val="150000"/>
              </a:lnSpc>
              <a:defRPr/>
            </a:pPr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I have obtained your work contact information via my access to the intranet of xxx. I have used the information to check that you are not a member of 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Finansforbundet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 at xxx. Read more about how we process your data in our </a:t>
            </a:r>
            <a:r>
              <a:rPr lang="en-GB" sz="1400" dirty="0">
                <a:hlinkClick r:id="rId3"/>
              </a:rPr>
              <a:t>Personal Data Policy</a:t>
            </a:r>
            <a:r>
              <a:rPr lang="en-GB" sz="14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.</a:t>
            </a:r>
            <a:endParaRPr lang="en-GB" sz="1400" dirty="0">
              <a:hlinkClick r:id="rId3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8C0099-F7D0-19EE-30C1-1C1177779ABD}"/>
              </a:ext>
            </a:extLst>
          </p:cNvPr>
          <p:cNvSpPr txBox="1">
            <a:spLocks/>
          </p:cNvSpPr>
          <p:nvPr/>
        </p:nvSpPr>
        <p:spPr>
          <a:xfrm>
            <a:off x="811712" y="297856"/>
            <a:ext cx="6053908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sz="2400" b="1" i="0" kern="1200" baseline="0">
                <a:solidFill>
                  <a:srgbClr val="001965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TEXT FOR EMPLOYEES </a:t>
            </a:r>
          </a:p>
        </p:txBody>
      </p:sp>
    </p:spTree>
    <p:extLst>
      <p:ext uri="{BB962C8B-B14F-4D97-AF65-F5344CB8AC3E}">
        <p14:creationId xmlns:p14="http://schemas.microsoft.com/office/powerpoint/2010/main" val="3254285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48F021-EB46-428C-AE32-153A16BE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579" y="53340"/>
            <a:ext cx="10377432" cy="257245"/>
          </a:xfrm>
        </p:spPr>
        <p:txBody>
          <a:bodyPr/>
          <a:lstStyle/>
          <a:p>
            <a:br>
              <a:rPr lang="en-GB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</a:br>
            <a:br>
              <a:rPr lang="en-GB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</a:br>
            <a:endParaRPr lang="en-GB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EFCFA7-0245-47A7-AFA4-7AB1A44880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1712" y="788509"/>
            <a:ext cx="7542214" cy="585613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SUBJECT 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Benefits and perhaps a free student membership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Hi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GB" sz="12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At xxx, our management and trade union</a:t>
            </a:r>
            <a:r>
              <a:rPr kumimoji="0" lang="en-GB" sz="1200" b="0" i="0" u="none" strike="noStrike" cap="none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Finansforbundet</a:t>
            </a:r>
            <a:r>
              <a:rPr lang="en-GB" sz="1200" dirty="0">
                <a:solidFill>
                  <a:schemeClr val="accent1"/>
                </a:solidFill>
                <a:latin typeface="+mn-lt"/>
                <a:ea typeface="Verdana" panose="020B0604030504040204" pitchFamily="34" charset="0"/>
              </a:rPr>
              <a:t> </a:t>
            </a:r>
            <a:r>
              <a:rPr kumimoji="0" lang="en-GB" sz="12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Arial" panose="020B0604020202020204" pitchFamily="34" charset="0"/>
              </a:rPr>
              <a:t>work together to secure attractive benefits for all employees.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 We most recently landed a fantastic collective agreement that includes higher salaries, which will benefit you as well. </a:t>
            </a:r>
          </a:p>
          <a:p>
            <a:pPr>
              <a:lnSpc>
                <a:spcPct val="150000"/>
              </a:lnSpc>
              <a:defRPr/>
            </a:pPr>
            <a:endParaRPr lang="da-DK" sz="1050" dirty="0"/>
          </a:p>
          <a:p>
            <a:pPr>
              <a:lnSpc>
                <a:spcPct val="150000"/>
              </a:lnSpc>
              <a:defRPr/>
            </a:pPr>
            <a:r>
              <a:rPr lang="en-GB" sz="1200" dirty="0" err="1">
                <a:solidFill>
                  <a:schemeClr val="tx1"/>
                </a:solidFill>
              </a:rPr>
              <a:t>Finansforbundet</a:t>
            </a:r>
            <a:r>
              <a:rPr lang="en-GB" sz="1200" dirty="0">
                <a:solidFill>
                  <a:schemeClr val="tx1"/>
                </a:solidFill>
              </a:rPr>
              <a:t> offers special advantages to students and might also be able to offer you a FREE membership. </a:t>
            </a:r>
          </a:p>
          <a:p>
            <a:pPr>
              <a:lnSpc>
                <a:spcPct val="150000"/>
              </a:lnSpc>
              <a:defRPr/>
            </a:pPr>
            <a:endParaRPr lang="da-DK" sz="1050" dirty="0"/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I would like to invite you to a no-obligation talk with 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Finansforbundet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 to tell you more about the benefits. You may decide afterwards if you would like to become a member.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I work at xxx, and I am also a union representative of 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Finansforbundet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. Get back to me with the phone number you prefer to be contacted at, and I will have one of my colleagues at 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Finansforbundet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</a:rPr>
              <a:t> call you.    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Already a member? Perhaps your member profile needs to be updated. Let me know if you need help with that.  </a:t>
            </a:r>
          </a:p>
          <a:p>
            <a:pPr>
              <a:lnSpc>
                <a:spcPct val="150000"/>
              </a:lnSpc>
              <a:defRPr/>
            </a:pPr>
            <a:endParaRPr kumimoji="0" lang="da-DK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I have obtained your work contact information via my access to the intranet of xxx. I have used the information to check that you are not a member of 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Finansforbundet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 at xxx. Read more about how we process your data in our </a:t>
            </a:r>
            <a:r>
              <a:rPr lang="en-GB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Personal Data Policy</a:t>
            </a:r>
            <a:r>
              <a:rPr lang="en-GB" sz="14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.</a:t>
            </a:r>
            <a:endParaRPr lang="en-GB" sz="14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C5E6AF1-DF2B-CF80-02F9-41B78A7F653E}"/>
              </a:ext>
            </a:extLst>
          </p:cNvPr>
          <p:cNvSpPr txBox="1">
            <a:spLocks/>
          </p:cNvSpPr>
          <p:nvPr/>
        </p:nvSpPr>
        <p:spPr>
          <a:xfrm>
            <a:off x="811712" y="297856"/>
            <a:ext cx="4744800" cy="57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sz="2400" b="1" i="0" kern="1200" baseline="0">
                <a:solidFill>
                  <a:srgbClr val="001965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en-GB"/>
              <a:t>TEXT FOR STUDENTS  </a:t>
            </a:r>
          </a:p>
        </p:txBody>
      </p:sp>
    </p:spTree>
    <p:extLst>
      <p:ext uri="{BB962C8B-B14F-4D97-AF65-F5344CB8AC3E}">
        <p14:creationId xmlns:p14="http://schemas.microsoft.com/office/powerpoint/2010/main" val="1963679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EFCFA7-0245-47A7-AFA4-7AB1A44880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5530" y="873857"/>
            <a:ext cx="5892300" cy="4719224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SUBJECT 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Talk about benefits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Hello again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I recently invited you to a talk about the benefits of joining </a:t>
            </a:r>
            <a:r>
              <a:rPr lang="en-GB" sz="1200" dirty="0" err="1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Finansforbundet</a:t>
            </a: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I have had no luck getting in touch with you. There may be many reasons for this. Perhaps it simply slipped your mind, and that's completely understandable. 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I want to be sure that you have at least been informed of all the benefits. Because then you can decide what is right for you. Remember that this is a no-obligation talk. 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en-GB" sz="1200" dirty="0">
                <a:solidFill>
                  <a:schemeClr val="tx1"/>
                </a:solidFill>
                <a:latin typeface="+mn-lt"/>
                <a:ea typeface="Verdana" panose="020B0604030504040204" pitchFamily="34" charset="0"/>
              </a:rPr>
              <a:t>Let me hear from you.</a:t>
            </a:r>
          </a:p>
          <a:p>
            <a:pPr>
              <a:lnSpc>
                <a:spcPct val="15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  <a:p>
            <a:pPr>
              <a:lnSpc>
                <a:spcPct val="100000"/>
              </a:lnSpc>
              <a:defRPr/>
            </a:pPr>
            <a:endParaRPr lang="da-DK" sz="1200" dirty="0">
              <a:solidFill>
                <a:schemeClr val="tx1"/>
              </a:solidFill>
              <a:latin typeface="+mn-lt"/>
              <a:ea typeface="Verdan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47D08-C33A-0DB0-9BB9-AD4A9E04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712" y="297856"/>
            <a:ext cx="4744800" cy="576000"/>
          </a:xfrm>
        </p:spPr>
        <p:txBody>
          <a:bodyPr/>
          <a:lstStyle/>
          <a:p>
            <a:r>
              <a:rPr lang="en-GB"/>
              <a:t>FOLLOW-UP TEXT</a:t>
            </a:r>
          </a:p>
        </p:txBody>
      </p:sp>
    </p:spTree>
    <p:extLst>
      <p:ext uri="{BB962C8B-B14F-4D97-AF65-F5344CB8AC3E}">
        <p14:creationId xmlns:p14="http://schemas.microsoft.com/office/powerpoint/2010/main" val="3033526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Brugerdefineret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1965"/>
      </a:accent1>
      <a:accent2>
        <a:srgbClr val="2878FF"/>
      </a:accent2>
      <a:accent3>
        <a:srgbClr val="FF9BBE"/>
      </a:accent3>
      <a:accent4>
        <a:srgbClr val="69F0BE"/>
      </a:accent4>
      <a:accent5>
        <a:srgbClr val="818181"/>
      </a:accent5>
      <a:accent6>
        <a:srgbClr val="FD6D6F"/>
      </a:accent6>
      <a:hlink>
        <a:srgbClr val="001965"/>
      </a:hlink>
      <a:folHlink>
        <a:srgbClr val="287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F_2019" id="{3C3A8D44-84B6-4BE9-AD04-B00F3B2AC3A9}" vid="{8741DAAC-8151-4064-A8AE-B0B379CB9A9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DEA8F5C-D6B4-4582-8B3A-C26FD8A69418}">
  <we:reference id="b0430364-2ab6-47cd-907e-f8b72239b204" version="3.19.222.0" store="EXCatalog" storeType="EXCatalog"/>
  <we:alternateReferences>
    <we:reference id="WA200000729" version="3.19.222.0" store="da-DK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Lib" ma:contentTypeID="0x01010E0086B92F4CF9B4574599414CF947A036DA0090B8E4D3BA8DE24C95956F40DA7E8461" ma:contentTypeVersion="5" ma:contentTypeDescription="EXDocument" ma:contentTypeScope="" ma:versionID="19b8e09bf1e65f396b392590648872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c761e7c8230d9e20202daf017d426665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EXDocumentID" minOccurs="0"/>
                <xsd:element ref="ns2:EXCoreDocType" minOccurs="0"/>
                <xsd:element ref="ns2:EXHash" minOccurs="0"/>
                <xsd:element ref="ns2:EXTimestam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EXDocumentID" ma:index="9" nillable="true" ma:displayName="EXDocumentID" ma:internalName="EXDocumentID" ma:readOnly="true">
      <xsd:simpleType>
        <xsd:restriction base="dms:Text"/>
      </xsd:simpleType>
    </xsd:element>
    <xsd:element name="EXCoreDocType" ma:index="10" nillable="true" ma:displayName="EXCoreDocType" ma:internalName="EXCoreDocType" ma:readOnly="true">
      <xsd:simpleType>
        <xsd:restriction base="dms:Text"/>
      </xsd:simpleType>
    </xsd:element>
    <xsd:element name="EXHash" ma:index="11" nillable="true" ma:displayName="EXHash" ma:internalName="EXHash" ma:readOnly="true">
      <xsd:simpleType>
        <xsd:restriction base="dms:Text"/>
      </xsd:simpleType>
    </xsd:element>
    <xsd:element name="EXTimestamp" ma:index="12" nillable="true" ma:displayName="EXTimestamp" ma:internalName="EXTimestamp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DocumentID xmlns="http://schemas.microsoft.com/sharepoint/v3/fields">000399989</EXDocumentID>
    <EXCoreDocType xmlns="http://schemas.microsoft.com/sharepoint/v3/fields">Type0</EXCoreDocType>
    <EXHash xmlns="http://schemas.microsoft.com/sharepoint/v3/fields">8A6C5FC687FD8D6DF12C45D092112BC1BDB184A8A01695FCC3E6AA27F4B97C4E333EA301C9A183E6838D66F963855A31DBA31185E8F056C07787F71718CC76</EXHash>
    <EXTimestamp xmlns="http://schemas.microsoft.com/sharepoint/v3/fields">11/21/2019 4:23:10 PM</EXTimestamp>
  </documentManagement>
</p:properties>
</file>

<file path=customXml/itemProps1.xml><?xml version="1.0" encoding="utf-8"?>
<ds:datastoreItem xmlns:ds="http://schemas.openxmlformats.org/officeDocument/2006/customXml" ds:itemID="{81BC7CE6-90F0-4BC6-AC27-5FE461499B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03134D0-780E-4563-A3EB-295DAB19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A8EA25-88D5-4481-8E3E-F7953A2444BE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sharepoint/v3/field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2019_Finansforbundet_final</Template>
  <TotalTime>2258</TotalTime>
  <Words>714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Arial</vt:lpstr>
      <vt:lpstr>Courier New</vt:lpstr>
      <vt:lpstr>Office-tema</vt:lpstr>
      <vt:lpstr>INVITATION  TO A MEMBERSHIP TALK </vt:lpstr>
      <vt:lpstr>GUIDE </vt:lpstr>
      <vt:lpstr>  </vt:lpstr>
      <vt:lpstr>  </vt:lpstr>
      <vt:lpstr>FOLLOW-UP 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Ife Annabell Ajufo</dc:creator>
  <cp:lastModifiedBy>Jeanne Schramm Knudsen</cp:lastModifiedBy>
  <cp:revision>24</cp:revision>
  <dcterms:created xsi:type="dcterms:W3CDTF">2019-12-13T13:34:33Z</dcterms:created>
  <dcterms:modified xsi:type="dcterms:W3CDTF">2023-05-11T09:05:09Z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_sAMAccountName">
    <vt:lpwstr>SG0142</vt:lpwstr>
  </property>
  <property fmtid="{D5CDD505-2E9C-101B-9397-08002B2CF9AE}" pid="3" name="DL_AuthorInitials">
    <vt:lpwstr>SG0142</vt:lpwstr>
  </property>
  <property fmtid="{D5CDD505-2E9C-101B-9397-08002B2CF9AE}" pid="4" name="fInit">
    <vt:lpwstr>SG0142</vt:lpwstr>
  </property>
  <property fmtid="{D5CDD505-2E9C-101B-9397-08002B2CF9AE}" pid="5" name="fNavn">
    <vt:lpwstr>Susanne Grantzau</vt:lpwstr>
  </property>
  <property fmtid="{D5CDD505-2E9C-101B-9397-08002B2CF9AE}" pid="6" name="fTlf">
    <vt:lpwstr>32 66 14 36</vt:lpwstr>
  </property>
  <property fmtid="{D5CDD505-2E9C-101B-9397-08002B2CF9AE}" pid="7" name="fEpost">
    <vt:lpwstr>sg@finansforbundet.dk</vt:lpwstr>
  </property>
  <property fmtid="{D5CDD505-2E9C-101B-9397-08002B2CF9AE}" pid="8" name="fLogo">
    <vt:lpwstr>http://www.exformatics.com/images/logo_new.jpg</vt:lpwstr>
  </property>
  <property fmtid="{D5CDD505-2E9C-101B-9397-08002B2CF9AE}" pid="9" name="ContentTypeId">
    <vt:lpwstr>0x01010E0086B92F4CF9B4574599414CF947A036DA0090B8E4D3BA8DE24C95956F40DA7E8461</vt:lpwstr>
  </property>
  <property fmtid="{D5CDD505-2E9C-101B-9397-08002B2CF9AE}" pid="10" name="EXDocumentID">
    <vt:lpwstr/>
  </property>
  <property fmtid="{D5CDD505-2E9C-101B-9397-08002B2CF9AE}" pid="11" name="fKontor">
    <vt:lpwstr>3.38.31</vt:lpwstr>
  </property>
  <property fmtid="{D5CDD505-2E9C-101B-9397-08002B2CF9AE}" pid="12" name="fAfdeling">
    <vt:lpwstr>Havnegade</vt:lpwstr>
  </property>
  <property fmtid="{D5CDD505-2E9C-101B-9397-08002B2CF9AE}" pid="13" name="EntityNameForeign">
    <vt:lpwstr>DL_Activities</vt:lpwstr>
  </property>
  <property fmtid="{D5CDD505-2E9C-101B-9397-08002B2CF9AE}" pid="14" name="EntityId">
    <vt:lpwstr>27061</vt:lpwstr>
  </property>
  <property fmtid="{D5CDD505-2E9C-101B-9397-08002B2CF9AE}" pid="15" name="DocumentName">
    <vt:lpwstr>http://findus/sites/2015/Sag/1554Docs/201503521/2023/Hvervemateriale/Invitation til snak om medlemskab DA.pptx</vt:lpwstr>
  </property>
</Properties>
</file>