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56" r:id="rId5"/>
    <p:sldId id="261" r:id="rId6"/>
    <p:sldId id="266" r:id="rId7"/>
    <p:sldId id="258" r:id="rId8"/>
    <p:sldId id="262" r:id="rId9"/>
    <p:sldId id="263" r:id="rId10"/>
    <p:sldId id="275" r:id="rId11"/>
    <p:sldId id="265" r:id="rId12"/>
    <p:sldId id="267" r:id="rId13"/>
    <p:sldId id="274" r:id="rId14"/>
    <p:sldId id="273" r:id="rId15"/>
    <p:sldId id="272" r:id="rId16"/>
    <p:sldId id="271" r:id="rId17"/>
    <p:sldId id="270" r:id="rId18"/>
    <p:sldId id="268" r:id="rId1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9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3C142C-3E1A-4957-9E32-544D44170CBB}" v="3" dt="2023-10-31T10:50:55.275"/>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emlayout 2 - Marker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llemlayout 2 - Marker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p:cViewPr varScale="1">
        <p:scale>
          <a:sx n="120" d="100"/>
          <a:sy n="120" d="100"/>
        </p:scale>
        <p:origin x="258"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oels Mørk" userId="7fa14afc-a872-4174-93c3-e30348906cd1" providerId="ADAL" clId="{963C142C-3E1A-4957-9E32-544D44170CBB}"/>
    <pc:docChg chg="modSld sldOrd">
      <pc:chgData name="Troels Mørk" userId="7fa14afc-a872-4174-93c3-e30348906cd1" providerId="ADAL" clId="{963C142C-3E1A-4957-9E32-544D44170CBB}" dt="2023-11-01T07:59:03.598" v="499" actId="20577"/>
      <pc:docMkLst>
        <pc:docMk/>
      </pc:docMkLst>
      <pc:sldChg chg="modSp mod">
        <pc:chgData name="Troels Mørk" userId="7fa14afc-a872-4174-93c3-e30348906cd1" providerId="ADAL" clId="{963C142C-3E1A-4957-9E32-544D44170CBB}" dt="2023-10-31T10:44:49.794" v="153" actId="6549"/>
        <pc:sldMkLst>
          <pc:docMk/>
          <pc:sldMk cId="3674818145" sldId="261"/>
        </pc:sldMkLst>
        <pc:spChg chg="mod">
          <ac:chgData name="Troels Mørk" userId="7fa14afc-a872-4174-93c3-e30348906cd1" providerId="ADAL" clId="{963C142C-3E1A-4957-9E32-544D44170CBB}" dt="2023-10-31T10:44:49.794" v="153" actId="6549"/>
          <ac:spMkLst>
            <pc:docMk/>
            <pc:sldMk cId="3674818145" sldId="261"/>
            <ac:spMk id="5" creationId="{00000000-0000-0000-0000-000000000000}"/>
          </ac:spMkLst>
        </pc:spChg>
      </pc:sldChg>
      <pc:sldChg chg="modSp mod">
        <pc:chgData name="Troels Mørk" userId="7fa14afc-a872-4174-93c3-e30348906cd1" providerId="ADAL" clId="{963C142C-3E1A-4957-9E32-544D44170CBB}" dt="2023-10-31T10:43:44.662" v="73" actId="20577"/>
        <pc:sldMkLst>
          <pc:docMk/>
          <pc:sldMk cId="1750359754" sldId="262"/>
        </pc:sldMkLst>
        <pc:spChg chg="mod">
          <ac:chgData name="Troels Mørk" userId="7fa14afc-a872-4174-93c3-e30348906cd1" providerId="ADAL" clId="{963C142C-3E1A-4957-9E32-544D44170CBB}" dt="2023-10-31T10:43:44.662" v="73" actId="20577"/>
          <ac:spMkLst>
            <pc:docMk/>
            <pc:sldMk cId="1750359754" sldId="262"/>
            <ac:spMk id="3" creationId="{00000000-0000-0000-0000-000000000000}"/>
          </ac:spMkLst>
        </pc:spChg>
      </pc:sldChg>
      <pc:sldChg chg="modSp mod">
        <pc:chgData name="Troels Mørk" userId="7fa14afc-a872-4174-93c3-e30348906cd1" providerId="ADAL" clId="{963C142C-3E1A-4957-9E32-544D44170CBB}" dt="2023-10-31T10:45:40.796" v="196" actId="21"/>
        <pc:sldMkLst>
          <pc:docMk/>
          <pc:sldMk cId="1955679063" sldId="265"/>
        </pc:sldMkLst>
        <pc:spChg chg="mod">
          <ac:chgData name="Troels Mørk" userId="7fa14afc-a872-4174-93c3-e30348906cd1" providerId="ADAL" clId="{963C142C-3E1A-4957-9E32-544D44170CBB}" dt="2023-10-31T10:45:40.796" v="196" actId="21"/>
          <ac:spMkLst>
            <pc:docMk/>
            <pc:sldMk cId="1955679063" sldId="265"/>
            <ac:spMk id="3" creationId="{00000000-0000-0000-0000-000000000000}"/>
          </ac:spMkLst>
        </pc:spChg>
      </pc:sldChg>
      <pc:sldChg chg="modSp mod">
        <pc:chgData name="Troels Mørk" userId="7fa14afc-a872-4174-93c3-e30348906cd1" providerId="ADAL" clId="{963C142C-3E1A-4957-9E32-544D44170CBB}" dt="2023-10-31T10:51:11.581" v="483" actId="20577"/>
        <pc:sldMkLst>
          <pc:docMk/>
          <pc:sldMk cId="2413736807" sldId="267"/>
        </pc:sldMkLst>
        <pc:spChg chg="mod">
          <ac:chgData name="Troels Mørk" userId="7fa14afc-a872-4174-93c3-e30348906cd1" providerId="ADAL" clId="{963C142C-3E1A-4957-9E32-544D44170CBB}" dt="2023-10-31T10:51:11.581" v="483" actId="20577"/>
          <ac:spMkLst>
            <pc:docMk/>
            <pc:sldMk cId="2413736807" sldId="267"/>
            <ac:spMk id="2" creationId="{20B653BA-B667-4080-862F-35DE6FD55EB2}"/>
          </ac:spMkLst>
        </pc:spChg>
      </pc:sldChg>
      <pc:sldChg chg="modSp mod">
        <pc:chgData name="Troels Mørk" userId="7fa14afc-a872-4174-93c3-e30348906cd1" providerId="ADAL" clId="{963C142C-3E1A-4957-9E32-544D44170CBB}" dt="2023-10-31T10:49:13.440" v="442" actId="20577"/>
        <pc:sldMkLst>
          <pc:docMk/>
          <pc:sldMk cId="814073474" sldId="268"/>
        </pc:sldMkLst>
        <pc:spChg chg="mod">
          <ac:chgData name="Troels Mørk" userId="7fa14afc-a872-4174-93c3-e30348906cd1" providerId="ADAL" clId="{963C142C-3E1A-4957-9E32-544D44170CBB}" dt="2023-10-31T10:49:13.440" v="442" actId="20577"/>
          <ac:spMkLst>
            <pc:docMk/>
            <pc:sldMk cId="814073474" sldId="268"/>
            <ac:spMk id="3" creationId="{00000000-0000-0000-0000-000000000000}"/>
          </ac:spMkLst>
        </pc:spChg>
      </pc:sldChg>
      <pc:sldChg chg="modSp mod">
        <pc:chgData name="Troels Mørk" userId="7fa14afc-a872-4174-93c3-e30348906cd1" providerId="ADAL" clId="{963C142C-3E1A-4957-9E32-544D44170CBB}" dt="2023-10-31T10:53:45.432" v="491" actId="20577"/>
        <pc:sldMkLst>
          <pc:docMk/>
          <pc:sldMk cId="57277723" sldId="271"/>
        </pc:sldMkLst>
        <pc:spChg chg="mod">
          <ac:chgData name="Troels Mørk" userId="7fa14afc-a872-4174-93c3-e30348906cd1" providerId="ADAL" clId="{963C142C-3E1A-4957-9E32-544D44170CBB}" dt="2023-10-31T10:53:45.432" v="491" actId="20577"/>
          <ac:spMkLst>
            <pc:docMk/>
            <pc:sldMk cId="57277723" sldId="271"/>
            <ac:spMk id="3" creationId="{00000000-0000-0000-0000-000000000000}"/>
          </ac:spMkLst>
        </pc:spChg>
      </pc:sldChg>
      <pc:sldChg chg="modSp mod">
        <pc:chgData name="Troels Mørk" userId="7fa14afc-a872-4174-93c3-e30348906cd1" providerId="ADAL" clId="{963C142C-3E1A-4957-9E32-544D44170CBB}" dt="2023-10-31T10:48:43.256" v="394" actId="20577"/>
        <pc:sldMkLst>
          <pc:docMk/>
          <pc:sldMk cId="1408815132" sldId="274"/>
        </pc:sldMkLst>
        <pc:spChg chg="mod">
          <ac:chgData name="Troels Mørk" userId="7fa14afc-a872-4174-93c3-e30348906cd1" providerId="ADAL" clId="{963C142C-3E1A-4957-9E32-544D44170CBB}" dt="2023-10-31T10:46:19.655" v="205" actId="20577"/>
          <ac:spMkLst>
            <pc:docMk/>
            <pc:sldMk cId="1408815132" sldId="274"/>
            <ac:spMk id="4" creationId="{00000000-0000-0000-0000-000000000000}"/>
          </ac:spMkLst>
        </pc:spChg>
        <pc:spChg chg="mod">
          <ac:chgData name="Troels Mørk" userId="7fa14afc-a872-4174-93c3-e30348906cd1" providerId="ADAL" clId="{963C142C-3E1A-4957-9E32-544D44170CBB}" dt="2023-10-31T10:48:43.256" v="394" actId="20577"/>
          <ac:spMkLst>
            <pc:docMk/>
            <pc:sldMk cId="1408815132" sldId="274"/>
            <ac:spMk id="5" creationId="{00000000-0000-0000-0000-000000000000}"/>
          </ac:spMkLst>
        </pc:spChg>
      </pc:sldChg>
      <pc:sldChg chg="modSp mod ord">
        <pc:chgData name="Troels Mørk" userId="7fa14afc-a872-4174-93c3-e30348906cd1" providerId="ADAL" clId="{963C142C-3E1A-4957-9E32-544D44170CBB}" dt="2023-11-01T07:59:03.598" v="499" actId="20577"/>
        <pc:sldMkLst>
          <pc:docMk/>
          <pc:sldMk cId="3133434715" sldId="275"/>
        </pc:sldMkLst>
        <pc:spChg chg="mod">
          <ac:chgData name="Troels Mørk" userId="7fa14afc-a872-4174-93c3-e30348906cd1" providerId="ADAL" clId="{963C142C-3E1A-4957-9E32-544D44170CBB}" dt="2023-11-01T07:59:03.598" v="499" actId="20577"/>
          <ac:spMkLst>
            <pc:docMk/>
            <pc:sldMk cId="3133434715" sldId="275"/>
            <ac:spMk id="3" creationId="{42BE1472-3B2F-2A1A-59ED-83B17D008C5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806C48BB-4A63-4A90-B2FD-867287D0985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dirty="0">
              <a:solidFill>
                <a:srgbClr val="001965"/>
              </a:solidFill>
              <a:latin typeface="Arial" panose="020B0604020202020204" pitchFamily="34" charset="0"/>
              <a:cs typeface="Arial" panose="020B0604020202020204" pitchFamily="34" charset="0"/>
            </a:endParaRPr>
          </a:p>
        </p:txBody>
      </p:sp>
      <p:sp>
        <p:nvSpPr>
          <p:cNvPr id="3" name="Pladsholder til dato 2">
            <a:extLst>
              <a:ext uri="{FF2B5EF4-FFF2-40B4-BE49-F238E27FC236}">
                <a16:creationId xmlns:a16="http://schemas.microsoft.com/office/drawing/2014/main" id="{C1C51F93-47F1-47D4-924C-176AD791138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4B2A7C-6135-45F0-9ECA-8C5102577C39}" type="datetimeFigureOut">
              <a:rPr lang="da-DK" smtClean="0">
                <a:latin typeface="Arial" panose="020B0604020202020204" pitchFamily="34" charset="0"/>
                <a:cs typeface="Arial" panose="020B0604020202020204" pitchFamily="34" charset="0"/>
              </a:rPr>
              <a:t>01-11-2023</a:t>
            </a:fld>
            <a:endParaRPr lang="da-DK" dirty="0">
              <a:latin typeface="Arial" panose="020B0604020202020204" pitchFamily="34" charset="0"/>
              <a:cs typeface="Arial" panose="020B0604020202020204" pitchFamily="34" charset="0"/>
            </a:endParaRPr>
          </a:p>
        </p:txBody>
      </p:sp>
      <p:sp>
        <p:nvSpPr>
          <p:cNvPr id="4" name="Pladsholder til sidefod 3">
            <a:extLst>
              <a:ext uri="{FF2B5EF4-FFF2-40B4-BE49-F238E27FC236}">
                <a16:creationId xmlns:a16="http://schemas.microsoft.com/office/drawing/2014/main" id="{4253530B-A5EA-4A44-82F0-C4391EBF7A8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dirty="0">
              <a:latin typeface="Arial" panose="020B0604020202020204" pitchFamily="34" charset="0"/>
              <a:cs typeface="Arial" panose="020B0604020202020204" pitchFamily="34" charset="0"/>
            </a:endParaRPr>
          </a:p>
        </p:txBody>
      </p:sp>
      <p:sp>
        <p:nvSpPr>
          <p:cNvPr id="5" name="Pladsholder til slidenummer 4">
            <a:extLst>
              <a:ext uri="{FF2B5EF4-FFF2-40B4-BE49-F238E27FC236}">
                <a16:creationId xmlns:a16="http://schemas.microsoft.com/office/drawing/2014/main" id="{B39BB854-AA0E-4D59-A8B5-6E7B5B5A9D2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C23520-170F-45CF-A2DA-FD5614B92869}" type="slidenum">
              <a:rPr lang="da-DK" smtClean="0">
                <a:latin typeface="Arial" panose="020B0604020202020204" pitchFamily="34" charset="0"/>
                <a:cs typeface="Arial" panose="020B0604020202020204" pitchFamily="34" charset="0"/>
              </a:rPr>
              <a:t>‹#›</a:t>
            </a:fld>
            <a:endParaRPr lang="da-D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960717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da-DK" dirty="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C4FE394E-63E0-48C0-A7DE-1735F7C49101}" type="datetimeFigureOut">
              <a:rPr lang="da-DK" smtClean="0"/>
              <a:pPr/>
              <a:t>01-11-2023</a:t>
            </a:fld>
            <a:endParaRPr lang="da-DK"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da-DK" dirty="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CE6F891D-1D96-456C-99DE-6FF75A310EB3}" type="slidenum">
              <a:rPr lang="da-DK" smtClean="0"/>
              <a:pPr/>
              <a:t>‹#›</a:t>
            </a:fld>
            <a:endParaRPr lang="da-DK" dirty="0"/>
          </a:p>
        </p:txBody>
      </p:sp>
    </p:spTree>
    <p:extLst>
      <p:ext uri="{BB962C8B-B14F-4D97-AF65-F5344CB8AC3E}">
        <p14:creationId xmlns:p14="http://schemas.microsoft.com/office/powerpoint/2010/main" val="35428281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Med </a:t>
            </a:r>
            <a:r>
              <a:rPr lang="en-US" dirty="0" err="1">
                <a:latin typeface="Calibri"/>
                <a:cs typeface="Calibri"/>
              </a:rPr>
              <a:t>overenskomsten</a:t>
            </a:r>
            <a:r>
              <a:rPr lang="en-US" dirty="0">
                <a:latin typeface="Calibri"/>
                <a:cs typeface="Calibri"/>
              </a:rPr>
              <a:t> 2014 </a:t>
            </a:r>
            <a:r>
              <a:rPr lang="en-US" dirty="0" err="1">
                <a:latin typeface="Calibri"/>
                <a:cs typeface="Calibri"/>
              </a:rPr>
              <a:t>blev</a:t>
            </a:r>
            <a:r>
              <a:rPr lang="en-US" dirty="0">
                <a:latin typeface="Calibri"/>
                <a:cs typeface="Calibri"/>
              </a:rPr>
              <a:t> </a:t>
            </a:r>
            <a:r>
              <a:rPr lang="en-US" dirty="0" err="1">
                <a:latin typeface="Calibri"/>
                <a:cs typeface="Calibri"/>
              </a:rPr>
              <a:t>Finanskompetencepuljen</a:t>
            </a:r>
            <a:r>
              <a:rPr lang="en-US" dirty="0">
                <a:latin typeface="Calibri"/>
                <a:cs typeface="Calibri"/>
              </a:rPr>
              <a:t> </a:t>
            </a:r>
            <a:r>
              <a:rPr lang="en-US" dirty="0" err="1">
                <a:latin typeface="Calibri"/>
                <a:cs typeface="Calibri"/>
              </a:rPr>
              <a:t>lanceret</a:t>
            </a:r>
            <a:r>
              <a:rPr lang="en-US" dirty="0">
                <a:latin typeface="Calibri"/>
                <a:cs typeface="Calibri"/>
              </a:rPr>
              <a:t>. Den er </a:t>
            </a:r>
            <a:r>
              <a:rPr lang="en-US" dirty="0" err="1">
                <a:latin typeface="Calibri"/>
                <a:cs typeface="Calibri"/>
              </a:rPr>
              <a:t>fra</a:t>
            </a:r>
            <a:r>
              <a:rPr lang="en-US" dirty="0">
                <a:latin typeface="Calibri"/>
                <a:cs typeface="Calibri"/>
              </a:rPr>
              <a:t> at </a:t>
            </a:r>
            <a:r>
              <a:rPr lang="en-US" dirty="0" err="1">
                <a:latin typeface="Calibri"/>
                <a:cs typeface="Calibri"/>
              </a:rPr>
              <a:t>indeholde</a:t>
            </a:r>
            <a:r>
              <a:rPr lang="en-US" dirty="0">
                <a:latin typeface="Calibri"/>
                <a:cs typeface="Calibri"/>
              </a:rPr>
              <a:t> </a:t>
            </a:r>
            <a:r>
              <a:rPr lang="en-US" dirty="0" err="1">
                <a:latin typeface="Calibri"/>
                <a:cs typeface="Calibri"/>
              </a:rPr>
              <a:t>relativt</a:t>
            </a:r>
            <a:r>
              <a:rPr lang="en-US" dirty="0">
                <a:latin typeface="Calibri"/>
                <a:cs typeface="Calibri"/>
              </a:rPr>
              <a:t> </a:t>
            </a:r>
            <a:r>
              <a:rPr lang="en-US" dirty="0" err="1">
                <a:latin typeface="Calibri"/>
                <a:cs typeface="Calibri"/>
              </a:rPr>
              <a:t>få</a:t>
            </a:r>
            <a:r>
              <a:rPr lang="en-US" dirty="0">
                <a:latin typeface="Calibri"/>
                <a:cs typeface="Calibri"/>
              </a:rPr>
              <a:t> </a:t>
            </a:r>
            <a:r>
              <a:rPr lang="en-US" dirty="0" err="1">
                <a:latin typeface="Calibri"/>
                <a:cs typeface="Calibri"/>
              </a:rPr>
              <a:t>kurser</a:t>
            </a:r>
            <a:r>
              <a:rPr lang="en-US" dirty="0">
                <a:latin typeface="Calibri"/>
                <a:cs typeface="Calibri"/>
              </a:rPr>
              <a:t> </a:t>
            </a:r>
            <a:r>
              <a:rPr lang="en-US" dirty="0" err="1">
                <a:latin typeface="Calibri"/>
                <a:cs typeface="Calibri"/>
              </a:rPr>
              <a:t>gået</a:t>
            </a:r>
            <a:r>
              <a:rPr lang="en-US" dirty="0">
                <a:latin typeface="Calibri"/>
                <a:cs typeface="Calibri"/>
              </a:rPr>
              <a:t> </a:t>
            </a:r>
            <a:r>
              <a:rPr lang="en-US" dirty="0" err="1">
                <a:latin typeface="Calibri"/>
                <a:cs typeface="Calibri"/>
              </a:rPr>
              <a:t>til</a:t>
            </a:r>
            <a:r>
              <a:rPr lang="en-US" dirty="0">
                <a:latin typeface="Calibri"/>
                <a:cs typeface="Calibri"/>
              </a:rPr>
              <a:t> at </a:t>
            </a:r>
            <a:r>
              <a:rPr lang="en-US" dirty="0" err="1">
                <a:latin typeface="Calibri"/>
                <a:cs typeface="Calibri"/>
              </a:rPr>
              <a:t>tilbyde</a:t>
            </a:r>
            <a:r>
              <a:rPr lang="en-US" dirty="0">
                <a:latin typeface="Calibri"/>
                <a:cs typeface="Calibri"/>
              </a:rPr>
              <a:t> over 250 </a:t>
            </a:r>
            <a:r>
              <a:rPr lang="en-US" dirty="0" err="1">
                <a:latin typeface="Calibri"/>
                <a:cs typeface="Calibri"/>
              </a:rPr>
              <a:t>kurser</a:t>
            </a:r>
            <a:r>
              <a:rPr lang="en-US" dirty="0">
                <a:latin typeface="Calibri"/>
                <a:cs typeface="Calibri"/>
              </a:rPr>
              <a:t> </a:t>
            </a:r>
            <a:r>
              <a:rPr lang="en-US" dirty="0" err="1">
                <a:latin typeface="Calibri"/>
                <a:cs typeface="Calibri"/>
              </a:rPr>
              <a:t>og</a:t>
            </a:r>
            <a:r>
              <a:rPr lang="en-US" dirty="0">
                <a:latin typeface="Calibri"/>
                <a:cs typeface="Calibri"/>
              </a:rPr>
              <a:t> </a:t>
            </a:r>
            <a:r>
              <a:rPr lang="en-US" dirty="0" err="1">
                <a:latin typeface="Calibri"/>
                <a:cs typeface="Calibri"/>
              </a:rPr>
              <a:t>uddannelser</a:t>
            </a:r>
            <a:r>
              <a:rPr lang="en-US" dirty="0">
                <a:latin typeface="Calibri"/>
                <a:cs typeface="Calibri"/>
              </a:rPr>
              <a:t>, </a:t>
            </a:r>
            <a:r>
              <a:rPr lang="en-US" dirty="0" err="1">
                <a:latin typeface="Calibri"/>
                <a:cs typeface="Calibri"/>
              </a:rPr>
              <a:t>så</a:t>
            </a:r>
            <a:r>
              <a:rPr lang="en-US" dirty="0">
                <a:latin typeface="Calibri"/>
                <a:cs typeface="Calibri"/>
              </a:rPr>
              <a:t> der er </a:t>
            </a:r>
            <a:r>
              <a:rPr lang="en-US" dirty="0" err="1">
                <a:latin typeface="Calibri"/>
                <a:cs typeface="Calibri"/>
              </a:rPr>
              <a:t>noget</a:t>
            </a:r>
            <a:r>
              <a:rPr lang="en-US" dirty="0">
                <a:latin typeface="Calibri"/>
                <a:cs typeface="Calibri"/>
              </a:rPr>
              <a:t> for </a:t>
            </a:r>
            <a:r>
              <a:rPr lang="en-US" dirty="0" err="1">
                <a:latin typeface="Calibri"/>
                <a:cs typeface="Calibri"/>
              </a:rPr>
              <a:t>enhver</a:t>
            </a:r>
            <a:r>
              <a:rPr lang="en-US" dirty="0">
                <a:latin typeface="Calibri"/>
                <a:cs typeface="Calibri"/>
              </a:rPr>
              <a:t> </a:t>
            </a:r>
            <a:r>
              <a:rPr lang="en-US" dirty="0" err="1">
                <a:latin typeface="Calibri"/>
                <a:cs typeface="Calibri"/>
              </a:rPr>
              <a:t>smag</a:t>
            </a:r>
            <a:r>
              <a:rPr lang="en-US" dirty="0">
                <a:latin typeface="Calibri"/>
                <a:cs typeface="Calibri"/>
              </a:rPr>
              <a:t>. </a:t>
            </a:r>
          </a:p>
        </p:txBody>
      </p:sp>
    </p:spTree>
    <p:extLst>
      <p:ext uri="{BB962C8B-B14F-4D97-AF65-F5344CB8AC3E}">
        <p14:creationId xmlns:p14="http://schemas.microsoft.com/office/powerpoint/2010/main" val="829694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 dirty="0">
                <a:latin typeface="Arial"/>
                <a:cs typeface="Arial"/>
              </a:rPr>
              <a:t>At Finanskompetencepuljen.dk there are two main topics. One where you as an employee can apply for the individual courses by agreement with your manager, and one where companies can apply for company courses or company projects. 
Today I want to talk about the individual courses we can all apply for. Both members of </a:t>
            </a:r>
            <a:r>
              <a:rPr lang="en" dirty="0" err="1">
                <a:latin typeface="Arial"/>
                <a:cs typeface="Arial"/>
              </a:rPr>
              <a:t>Finansforbundet</a:t>
            </a:r>
            <a:r>
              <a:rPr lang="en" dirty="0">
                <a:latin typeface="Arial"/>
                <a:cs typeface="Arial"/>
              </a:rPr>
              <a:t> and non-members.
You are free to click on the website and see what options there are, because there are many and more are coming.
</a:t>
            </a:r>
          </a:p>
          <a:p>
            <a:r>
              <a:rPr lang="en" dirty="0">
                <a:latin typeface="Arial"/>
                <a:cs typeface="Arial"/>
              </a:rPr>
              <a:t>Before we get started, I just need to hear if any of you have been on courses through the Financial Competence Pool ?
(Have a little discussion about this).</a:t>
            </a:r>
            <a:endParaRPr lang="en-US">
              <a:latin typeface="Arial"/>
              <a:cs typeface="Arial"/>
            </a:endParaRPr>
          </a:p>
        </p:txBody>
      </p:sp>
    </p:spTree>
    <p:extLst>
      <p:ext uri="{BB962C8B-B14F-4D97-AF65-F5344CB8AC3E}">
        <p14:creationId xmlns:p14="http://schemas.microsoft.com/office/powerpoint/2010/main" val="3140384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 dirty="0">
                <a:latin typeface="Arial"/>
                <a:cs typeface="Arial"/>
              </a:rPr>
              <a:t>The idea with the Financial Competence Pool is that the sector agrees on a continuing education program for employees. Sometimes it pays to lift such a large task as the training task in a group - it has been shown that both employer and employees have become really happy with the pool. 
You can apply for qualification in a new job, and you can find inspiration for your next job. Look at the website once in a while, look for inspiration for your continuing education. 
The possibilities are many and there are over 250 individual courses to choose from.</a:t>
            </a:r>
            <a:endParaRPr lang="en-US" dirty="0">
              <a:latin typeface="Arial"/>
              <a:cs typeface="Arial"/>
            </a:endParaRPr>
          </a:p>
        </p:txBody>
      </p:sp>
    </p:spTree>
    <p:extLst>
      <p:ext uri="{BB962C8B-B14F-4D97-AF65-F5344CB8AC3E}">
        <p14:creationId xmlns:p14="http://schemas.microsoft.com/office/powerpoint/2010/main" val="3895851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 dirty="0">
                <a:latin typeface="Arial"/>
                <a:cs typeface="Arial"/>
              </a:rPr>
              <a:t>Everyone employed in the group can use the Financial Competence Pool. There is a recording procedure which is very easy and smooth. 
The pool basically covers all costs incl. Books, etc. You must arrange freedom and any transportation with the manager.
You can participate in up to 3 courses a year, however, a maximum of the equivalent of 15 ECTS points, which is a points system where some of the courses give you a certain number of points that you can use in your further education.
You can apply on an individual basis, but if the department / team finds out that they want to take a course together, there are also opportunities for that.</a:t>
            </a:r>
            <a:endParaRPr lang="en-US" dirty="0">
              <a:latin typeface="Arial"/>
              <a:cs typeface="Arial"/>
            </a:endParaRPr>
          </a:p>
        </p:txBody>
      </p:sp>
    </p:spTree>
    <p:extLst>
      <p:ext uri="{BB962C8B-B14F-4D97-AF65-F5344CB8AC3E}">
        <p14:creationId xmlns:p14="http://schemas.microsoft.com/office/powerpoint/2010/main" val="11082065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 dirty="0">
                <a:latin typeface="Arial"/>
                <a:cs typeface="Arial"/>
              </a:rPr>
              <a:t>Accessing the courses is a relatively short procedure. (Review the 4 steps).
Investigate the course - find something exciting to educate yourself in.
Talk to your manager, who must coordinate time for the course, and possibly transport costs
Apply online and you will be contacted by the course provider. There may be things that need to be clarified before you can start the course, but as a rule of thumb, starting a course is quick and easy.</a:t>
            </a:r>
            <a:endParaRPr lang="en-US" dirty="0">
              <a:latin typeface="Arial"/>
              <a:cs typeface="Arial"/>
            </a:endParaRPr>
          </a:p>
        </p:txBody>
      </p:sp>
    </p:spTree>
    <p:extLst>
      <p:ext uri="{BB962C8B-B14F-4D97-AF65-F5344CB8AC3E}">
        <p14:creationId xmlns:p14="http://schemas.microsoft.com/office/powerpoint/2010/main" val="4267460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Som I </a:t>
            </a:r>
            <a:r>
              <a:rPr lang="en-US" dirty="0" err="1">
                <a:latin typeface="Calibri"/>
                <a:cs typeface="Calibri"/>
              </a:rPr>
              <a:t>måske</a:t>
            </a:r>
            <a:r>
              <a:rPr lang="en-US" dirty="0">
                <a:latin typeface="Calibri"/>
                <a:cs typeface="Calibri"/>
              </a:rPr>
              <a:t> </a:t>
            </a:r>
            <a:r>
              <a:rPr lang="en-US" dirty="0" err="1">
                <a:latin typeface="Calibri"/>
                <a:cs typeface="Calibri"/>
              </a:rPr>
              <a:t>ved</a:t>
            </a:r>
            <a:r>
              <a:rPr lang="en-US" dirty="0">
                <a:latin typeface="Calibri"/>
                <a:cs typeface="Calibri"/>
              </a:rPr>
              <a:t>, </a:t>
            </a:r>
            <a:r>
              <a:rPr lang="en-US" dirty="0" err="1">
                <a:latin typeface="Calibri"/>
                <a:cs typeface="Calibri"/>
              </a:rPr>
              <a:t>har</a:t>
            </a:r>
            <a:r>
              <a:rPr lang="en-US" dirty="0">
                <a:latin typeface="Calibri"/>
                <a:cs typeface="Calibri"/>
              </a:rPr>
              <a:t> vi </a:t>
            </a:r>
            <a:r>
              <a:rPr lang="en-US" dirty="0" err="1">
                <a:latin typeface="Calibri"/>
                <a:cs typeface="Calibri"/>
              </a:rPr>
              <a:t>mulighed</a:t>
            </a:r>
            <a:r>
              <a:rPr lang="en-US" dirty="0">
                <a:latin typeface="Calibri"/>
                <a:cs typeface="Calibri"/>
              </a:rPr>
              <a:t> for at </a:t>
            </a:r>
            <a:r>
              <a:rPr lang="en-US" dirty="0" err="1">
                <a:latin typeface="Calibri"/>
                <a:cs typeface="Calibri"/>
              </a:rPr>
              <a:t>søge</a:t>
            </a:r>
            <a:r>
              <a:rPr lang="en-US" dirty="0">
                <a:latin typeface="Calibri"/>
                <a:cs typeface="Calibri"/>
              </a:rPr>
              <a:t> om </a:t>
            </a:r>
            <a:r>
              <a:rPr lang="en-US" dirty="0" err="1">
                <a:latin typeface="Calibri"/>
                <a:cs typeface="Calibri"/>
              </a:rPr>
              <a:t>uddannelse</a:t>
            </a:r>
            <a:r>
              <a:rPr lang="en-US" dirty="0">
                <a:latin typeface="Calibri"/>
                <a:cs typeface="Calibri"/>
              </a:rPr>
              <a:t> </a:t>
            </a:r>
            <a:r>
              <a:rPr lang="en-US" dirty="0" err="1">
                <a:latin typeface="Calibri"/>
                <a:cs typeface="Calibri"/>
              </a:rPr>
              <a:t>igennem</a:t>
            </a:r>
            <a:r>
              <a:rPr lang="en-US" dirty="0">
                <a:latin typeface="Calibri"/>
                <a:cs typeface="Calibri"/>
              </a:rPr>
              <a:t> </a:t>
            </a:r>
            <a:r>
              <a:rPr lang="en-US" dirty="0" err="1">
                <a:latin typeface="Calibri"/>
                <a:cs typeface="Calibri"/>
              </a:rPr>
              <a:t>Finanskompetencepuljen</a:t>
            </a:r>
            <a:r>
              <a:rPr lang="en-US" dirty="0">
                <a:latin typeface="Calibri"/>
                <a:cs typeface="Calibri"/>
              </a:rPr>
              <a:t>, men </a:t>
            </a:r>
            <a:r>
              <a:rPr lang="en-US" dirty="0" err="1">
                <a:latin typeface="Calibri"/>
                <a:cs typeface="Calibri"/>
              </a:rPr>
              <a:t>hvad</a:t>
            </a:r>
            <a:r>
              <a:rPr lang="en-US" dirty="0">
                <a:latin typeface="Calibri"/>
                <a:cs typeface="Calibri"/>
              </a:rPr>
              <a:t> er det </a:t>
            </a:r>
            <a:r>
              <a:rPr lang="en-US" dirty="0" err="1">
                <a:latin typeface="Calibri"/>
                <a:cs typeface="Calibri"/>
              </a:rPr>
              <a:t>egentligt</a:t>
            </a:r>
            <a:r>
              <a:rPr lang="en-US" dirty="0">
                <a:latin typeface="Calibri"/>
                <a:cs typeface="Calibri"/>
              </a:rPr>
              <a:t> for </a:t>
            </a:r>
            <a:r>
              <a:rPr lang="en-US" dirty="0" err="1">
                <a:latin typeface="Calibri"/>
                <a:cs typeface="Calibri"/>
              </a:rPr>
              <a:t>en</a:t>
            </a:r>
            <a:r>
              <a:rPr lang="en-US" dirty="0">
                <a:latin typeface="Calibri"/>
                <a:cs typeface="Calibri"/>
              </a:rPr>
              <a:t> </a:t>
            </a:r>
            <a:r>
              <a:rPr lang="en-US" dirty="0" err="1">
                <a:latin typeface="Calibri"/>
                <a:cs typeface="Calibri"/>
              </a:rPr>
              <a:t>størrelse</a:t>
            </a:r>
            <a:r>
              <a:rPr lang="en-US" dirty="0">
                <a:latin typeface="Calibri"/>
                <a:cs typeface="Calibri"/>
              </a:rPr>
              <a:t>? Det </a:t>
            </a:r>
            <a:r>
              <a:rPr lang="en-US" dirty="0" err="1">
                <a:latin typeface="Calibri"/>
                <a:cs typeface="Calibri"/>
              </a:rPr>
              <a:t>vil</a:t>
            </a:r>
            <a:r>
              <a:rPr lang="en-US" dirty="0">
                <a:latin typeface="Calibri"/>
                <a:cs typeface="Calibri"/>
              </a:rPr>
              <a:t> </a:t>
            </a:r>
            <a:r>
              <a:rPr lang="en-US" dirty="0" err="1">
                <a:latin typeface="Calibri"/>
                <a:cs typeface="Calibri"/>
              </a:rPr>
              <a:t>jeg</a:t>
            </a:r>
            <a:r>
              <a:rPr lang="en-US" dirty="0">
                <a:latin typeface="Calibri"/>
                <a:cs typeface="Calibri"/>
              </a:rPr>
              <a:t> give </a:t>
            </a:r>
            <a:r>
              <a:rPr lang="en-US" dirty="0" err="1">
                <a:latin typeface="Calibri"/>
                <a:cs typeface="Calibri"/>
              </a:rPr>
              <a:t>jer</a:t>
            </a:r>
            <a:r>
              <a:rPr lang="en-US" dirty="0">
                <a:latin typeface="Calibri"/>
                <a:cs typeface="Calibri"/>
              </a:rPr>
              <a:t> et </a:t>
            </a:r>
            <a:r>
              <a:rPr lang="en-US" dirty="0" err="1">
                <a:latin typeface="Calibri"/>
                <a:cs typeface="Calibri"/>
              </a:rPr>
              <a:t>indblik</a:t>
            </a:r>
            <a:r>
              <a:rPr lang="en-US" dirty="0">
                <a:latin typeface="Calibri"/>
                <a:cs typeface="Calibri"/>
              </a:rPr>
              <a:t> I, de </a:t>
            </a:r>
            <a:r>
              <a:rPr lang="en-US" dirty="0" err="1">
                <a:latin typeface="Calibri"/>
                <a:cs typeface="Calibri"/>
              </a:rPr>
              <a:t>næste</a:t>
            </a:r>
            <a:r>
              <a:rPr lang="en-US" dirty="0">
                <a:latin typeface="Calibri"/>
                <a:cs typeface="Calibri"/>
              </a:rPr>
              <a:t> 10 </a:t>
            </a:r>
            <a:r>
              <a:rPr lang="en-US" dirty="0" err="1">
                <a:latin typeface="Calibri"/>
                <a:cs typeface="Calibri"/>
              </a:rPr>
              <a:t>minutter</a:t>
            </a:r>
            <a:r>
              <a:rPr lang="en-US" dirty="0">
                <a:latin typeface="Calibri"/>
                <a:cs typeface="Calibri"/>
              </a:rPr>
              <a:t>. </a:t>
            </a:r>
          </a:p>
          <a:p>
            <a:endParaRPr lang="en-US" dirty="0">
              <a:latin typeface="Calibri"/>
              <a:cs typeface="Calibri"/>
            </a:endParaRPr>
          </a:p>
          <a:p>
            <a:r>
              <a:rPr lang="en-US" dirty="0">
                <a:latin typeface="Calibri"/>
                <a:cs typeface="Calibri"/>
              </a:rPr>
              <a:t>Jeg </a:t>
            </a:r>
            <a:r>
              <a:rPr lang="en-US" dirty="0" err="1">
                <a:latin typeface="Calibri"/>
                <a:cs typeface="Calibri"/>
              </a:rPr>
              <a:t>gennemgår</a:t>
            </a:r>
            <a:r>
              <a:rPr lang="en-US" dirty="0">
                <a:latin typeface="Calibri"/>
                <a:cs typeface="Calibri"/>
              </a:rPr>
              <a:t> de </a:t>
            </a:r>
            <a:r>
              <a:rPr lang="en-US" dirty="0" err="1">
                <a:latin typeface="Calibri"/>
                <a:cs typeface="Calibri"/>
              </a:rPr>
              <a:t>oftest</a:t>
            </a:r>
            <a:r>
              <a:rPr lang="en-US" dirty="0">
                <a:latin typeface="Calibri"/>
                <a:cs typeface="Calibri"/>
              </a:rPr>
              <a:t> </a:t>
            </a:r>
            <a:r>
              <a:rPr lang="en-US" dirty="0" err="1">
                <a:latin typeface="Calibri"/>
                <a:cs typeface="Calibri"/>
              </a:rPr>
              <a:t>stillede</a:t>
            </a:r>
            <a:r>
              <a:rPr lang="en-US" dirty="0">
                <a:latin typeface="Calibri"/>
                <a:cs typeface="Calibri"/>
              </a:rPr>
              <a:t> </a:t>
            </a:r>
            <a:r>
              <a:rPr lang="en-US" dirty="0" err="1">
                <a:latin typeface="Calibri"/>
                <a:cs typeface="Calibri"/>
              </a:rPr>
              <a:t>spørgsmål</a:t>
            </a:r>
            <a:r>
              <a:rPr lang="en-US" dirty="0">
                <a:latin typeface="Calibri"/>
                <a:cs typeface="Calibri"/>
              </a:rPr>
              <a:t> </a:t>
            </a:r>
            <a:r>
              <a:rPr lang="en-US" dirty="0" err="1">
                <a:latin typeface="Calibri"/>
                <a:cs typeface="Calibri"/>
              </a:rPr>
              <a:t>til</a:t>
            </a:r>
            <a:r>
              <a:rPr lang="en-US" dirty="0">
                <a:latin typeface="Calibri"/>
                <a:cs typeface="Calibri"/>
              </a:rPr>
              <a:t> </a:t>
            </a:r>
            <a:r>
              <a:rPr lang="en-US" dirty="0" err="1">
                <a:latin typeface="Calibri"/>
                <a:cs typeface="Calibri"/>
              </a:rPr>
              <a:t>puljen</a:t>
            </a:r>
            <a:r>
              <a:rPr lang="en-US" dirty="0">
                <a:latin typeface="Calibri"/>
                <a:cs typeface="Calibri"/>
              </a:rPr>
              <a:t>. </a:t>
            </a:r>
            <a:r>
              <a:rPr lang="en-US" dirty="0" err="1">
                <a:latin typeface="Calibri"/>
                <a:cs typeface="Calibri"/>
              </a:rPr>
              <a:t>Hvem</a:t>
            </a:r>
            <a:r>
              <a:rPr lang="en-US" dirty="0">
                <a:latin typeface="Calibri"/>
                <a:cs typeface="Calibri"/>
              </a:rPr>
              <a:t> </a:t>
            </a:r>
            <a:r>
              <a:rPr lang="en-US" dirty="0" err="1">
                <a:latin typeface="Calibri"/>
                <a:cs typeface="Calibri"/>
              </a:rPr>
              <a:t>kan</a:t>
            </a:r>
            <a:r>
              <a:rPr lang="en-US" dirty="0">
                <a:latin typeface="Calibri"/>
                <a:cs typeface="Calibri"/>
              </a:rPr>
              <a:t> </a:t>
            </a:r>
            <a:r>
              <a:rPr lang="en-US" dirty="0" err="1">
                <a:latin typeface="Calibri"/>
                <a:cs typeface="Calibri"/>
              </a:rPr>
              <a:t>søge</a:t>
            </a:r>
            <a:r>
              <a:rPr lang="en-US" dirty="0">
                <a:latin typeface="Calibri"/>
                <a:cs typeface="Calibri"/>
              </a:rPr>
              <a:t>, </a:t>
            </a:r>
            <a:r>
              <a:rPr lang="en-US" dirty="0" err="1">
                <a:latin typeface="Calibri"/>
                <a:cs typeface="Calibri"/>
              </a:rPr>
              <a:t>hvordan</a:t>
            </a:r>
            <a:r>
              <a:rPr lang="en-US" dirty="0">
                <a:latin typeface="Calibri"/>
                <a:cs typeface="Calibri"/>
              </a:rPr>
              <a:t> </a:t>
            </a:r>
            <a:r>
              <a:rPr lang="en-US" dirty="0" err="1">
                <a:latin typeface="Calibri"/>
                <a:cs typeface="Calibri"/>
              </a:rPr>
              <a:t>søger</a:t>
            </a:r>
            <a:r>
              <a:rPr lang="en-US" dirty="0">
                <a:latin typeface="Calibri"/>
                <a:cs typeface="Calibri"/>
              </a:rPr>
              <a:t> man, </a:t>
            </a:r>
            <a:r>
              <a:rPr lang="en-US" dirty="0" err="1">
                <a:latin typeface="Calibri"/>
                <a:cs typeface="Calibri"/>
              </a:rPr>
              <a:t>lidt</a:t>
            </a:r>
            <a:r>
              <a:rPr lang="en-US" dirty="0">
                <a:latin typeface="Calibri"/>
                <a:cs typeface="Calibri"/>
              </a:rPr>
              <a:t> om de </a:t>
            </a:r>
            <a:r>
              <a:rPr lang="en-US" dirty="0" err="1">
                <a:latin typeface="Calibri"/>
                <a:cs typeface="Calibri"/>
              </a:rPr>
              <a:t>mest</a:t>
            </a:r>
            <a:r>
              <a:rPr lang="en-US" dirty="0">
                <a:latin typeface="Calibri"/>
                <a:cs typeface="Calibri"/>
              </a:rPr>
              <a:t> </a:t>
            </a:r>
            <a:r>
              <a:rPr lang="en-US" dirty="0" err="1">
                <a:latin typeface="Calibri"/>
                <a:cs typeface="Calibri"/>
              </a:rPr>
              <a:t>populære</a:t>
            </a:r>
            <a:r>
              <a:rPr lang="en-US" dirty="0">
                <a:latin typeface="Calibri"/>
                <a:cs typeface="Calibri"/>
              </a:rPr>
              <a:t> </a:t>
            </a:r>
            <a:r>
              <a:rPr lang="en-US" dirty="0" err="1">
                <a:latin typeface="Calibri"/>
                <a:cs typeface="Calibri"/>
              </a:rPr>
              <a:t>kurser</a:t>
            </a:r>
            <a:r>
              <a:rPr lang="en-US" dirty="0">
                <a:latin typeface="Calibri"/>
                <a:cs typeface="Calibri"/>
              </a:rPr>
              <a:t>. </a:t>
            </a:r>
            <a:r>
              <a:rPr lang="en-US" dirty="0" err="1">
                <a:latin typeface="Calibri"/>
                <a:cs typeface="Calibri"/>
              </a:rPr>
              <a:t>Hvis</a:t>
            </a:r>
            <a:r>
              <a:rPr lang="en-US" dirty="0">
                <a:latin typeface="Calibri"/>
                <a:cs typeface="Calibri"/>
              </a:rPr>
              <a:t> du </a:t>
            </a:r>
            <a:r>
              <a:rPr lang="en-US" dirty="0" err="1">
                <a:latin typeface="Calibri"/>
                <a:cs typeface="Calibri"/>
              </a:rPr>
              <a:t>har</a:t>
            </a:r>
            <a:r>
              <a:rPr lang="en-US" dirty="0">
                <a:latin typeface="Calibri"/>
                <a:cs typeface="Calibri"/>
              </a:rPr>
              <a:t> </a:t>
            </a:r>
            <a:r>
              <a:rPr lang="en-US" dirty="0" err="1">
                <a:latin typeface="Calibri"/>
                <a:cs typeface="Calibri"/>
              </a:rPr>
              <a:t>spørgsmål</a:t>
            </a:r>
            <a:r>
              <a:rPr lang="en-US" dirty="0">
                <a:latin typeface="Calibri"/>
                <a:cs typeface="Calibri"/>
              </a:rPr>
              <a:t> </a:t>
            </a:r>
            <a:r>
              <a:rPr lang="en-US" dirty="0" err="1">
                <a:latin typeface="Calibri"/>
                <a:cs typeface="Calibri"/>
              </a:rPr>
              <a:t>efter</a:t>
            </a:r>
            <a:r>
              <a:rPr lang="en-US" dirty="0">
                <a:latin typeface="Calibri"/>
                <a:cs typeface="Calibri"/>
              </a:rPr>
              <a:t> </a:t>
            </a:r>
            <a:r>
              <a:rPr lang="en-US" dirty="0" err="1">
                <a:latin typeface="Calibri"/>
                <a:cs typeface="Calibri"/>
              </a:rPr>
              <a:t>mødet</a:t>
            </a:r>
            <a:r>
              <a:rPr lang="en-US" dirty="0">
                <a:latin typeface="Calibri"/>
                <a:cs typeface="Calibri"/>
              </a:rPr>
              <a:t> I </a:t>
            </a:r>
            <a:r>
              <a:rPr lang="en-US" dirty="0" err="1">
                <a:latin typeface="Calibri"/>
                <a:cs typeface="Calibri"/>
              </a:rPr>
              <a:t>dag</a:t>
            </a:r>
            <a:r>
              <a:rPr lang="en-US" dirty="0">
                <a:latin typeface="Calibri"/>
                <a:cs typeface="Calibri"/>
              </a:rPr>
              <a:t>, er du </a:t>
            </a:r>
            <a:r>
              <a:rPr lang="en-US" dirty="0" err="1">
                <a:latin typeface="Calibri"/>
                <a:cs typeface="Calibri"/>
              </a:rPr>
              <a:t>meget</a:t>
            </a:r>
            <a:r>
              <a:rPr lang="en-US" dirty="0">
                <a:latin typeface="Calibri"/>
                <a:cs typeface="Calibri"/>
              </a:rPr>
              <a:t> </a:t>
            </a:r>
            <a:r>
              <a:rPr lang="en-US" dirty="0" err="1">
                <a:latin typeface="Calibri"/>
                <a:cs typeface="Calibri"/>
              </a:rPr>
              <a:t>velkommen</a:t>
            </a:r>
            <a:r>
              <a:rPr lang="en-US" dirty="0">
                <a:latin typeface="Calibri"/>
                <a:cs typeface="Calibri"/>
              </a:rPr>
              <a:t> </a:t>
            </a:r>
            <a:r>
              <a:rPr lang="en-US" dirty="0" err="1">
                <a:latin typeface="Calibri"/>
                <a:cs typeface="Calibri"/>
              </a:rPr>
              <a:t>til</a:t>
            </a:r>
            <a:r>
              <a:rPr lang="en-US" dirty="0">
                <a:latin typeface="Calibri"/>
                <a:cs typeface="Calibri"/>
              </a:rPr>
              <a:t> at </a:t>
            </a:r>
            <a:r>
              <a:rPr lang="en-US" dirty="0" err="1">
                <a:latin typeface="Calibri"/>
                <a:cs typeface="Calibri"/>
              </a:rPr>
              <a:t>kontakte</a:t>
            </a:r>
            <a:r>
              <a:rPr lang="en-US" dirty="0">
                <a:latin typeface="Calibri"/>
                <a:cs typeface="Calibri"/>
              </a:rPr>
              <a:t> </a:t>
            </a:r>
            <a:r>
              <a:rPr lang="en-US" dirty="0" err="1">
                <a:latin typeface="Calibri"/>
                <a:cs typeface="Calibri"/>
              </a:rPr>
              <a:t>mig</a:t>
            </a:r>
            <a:r>
              <a:rPr lang="en-US" dirty="0">
                <a:latin typeface="Calibri"/>
                <a:cs typeface="Calibri"/>
              </a:rPr>
              <a:t> </a:t>
            </a:r>
            <a:r>
              <a:rPr lang="en-US" dirty="0" err="1">
                <a:latin typeface="Calibri"/>
                <a:cs typeface="Calibri"/>
              </a:rPr>
              <a:t>efterfølgende</a:t>
            </a:r>
            <a:r>
              <a:rPr lang="en-US" dirty="0">
                <a:latin typeface="Calibri"/>
                <a:cs typeface="Calibri"/>
              </a:rPr>
              <a:t>. </a:t>
            </a:r>
            <a:endParaRPr lang="en-US"/>
          </a:p>
        </p:txBody>
      </p:sp>
    </p:spTree>
    <p:extLst>
      <p:ext uri="{BB962C8B-B14F-4D97-AF65-F5344CB8AC3E}">
        <p14:creationId xmlns:p14="http://schemas.microsoft.com/office/powerpoint/2010/main" val="3944989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err="1">
                <a:latin typeface="Calibri"/>
                <a:cs typeface="Calibri"/>
              </a:rPr>
              <a:t>På</a:t>
            </a:r>
            <a:r>
              <a:rPr lang="en-US" dirty="0">
                <a:latin typeface="Calibri"/>
                <a:cs typeface="Calibri"/>
              </a:rPr>
              <a:t> Finanskompetencepuljen.dk er der to </a:t>
            </a:r>
            <a:r>
              <a:rPr lang="en-US" err="1">
                <a:latin typeface="Calibri"/>
                <a:cs typeface="Calibri"/>
              </a:rPr>
              <a:t>hovedemner</a:t>
            </a:r>
            <a:r>
              <a:rPr lang="en-US" dirty="0">
                <a:latin typeface="Calibri"/>
                <a:cs typeface="Calibri"/>
              </a:rPr>
              <a:t>. Et, </a:t>
            </a:r>
            <a:r>
              <a:rPr lang="en-US" err="1">
                <a:latin typeface="Calibri"/>
                <a:cs typeface="Calibri"/>
              </a:rPr>
              <a:t>hvor</a:t>
            </a:r>
            <a:r>
              <a:rPr lang="en-US" dirty="0">
                <a:latin typeface="Calibri"/>
                <a:cs typeface="Calibri"/>
              </a:rPr>
              <a:t> du </a:t>
            </a:r>
            <a:r>
              <a:rPr lang="en-US" err="1">
                <a:latin typeface="Calibri"/>
                <a:cs typeface="Calibri"/>
              </a:rPr>
              <a:t>som</a:t>
            </a:r>
            <a:r>
              <a:rPr lang="en-US" dirty="0">
                <a:latin typeface="Calibri"/>
                <a:cs typeface="Calibri"/>
              </a:rPr>
              <a:t> </a:t>
            </a:r>
            <a:r>
              <a:rPr lang="en-US" err="1">
                <a:latin typeface="Calibri"/>
                <a:cs typeface="Calibri"/>
              </a:rPr>
              <a:t>medarbejder</a:t>
            </a:r>
            <a:r>
              <a:rPr lang="en-US" dirty="0">
                <a:latin typeface="Calibri"/>
                <a:cs typeface="Calibri"/>
              </a:rPr>
              <a:t> </a:t>
            </a:r>
            <a:r>
              <a:rPr lang="en-US" err="1">
                <a:latin typeface="Calibri"/>
                <a:cs typeface="Calibri"/>
              </a:rPr>
              <a:t>kan</a:t>
            </a:r>
            <a:r>
              <a:rPr lang="en-US" dirty="0">
                <a:latin typeface="Calibri"/>
                <a:cs typeface="Calibri"/>
              </a:rPr>
              <a:t> </a:t>
            </a:r>
            <a:r>
              <a:rPr lang="en-US" err="1">
                <a:latin typeface="Calibri"/>
                <a:cs typeface="Calibri"/>
              </a:rPr>
              <a:t>søge</a:t>
            </a:r>
            <a:r>
              <a:rPr lang="en-US" dirty="0">
                <a:latin typeface="Calibri"/>
                <a:cs typeface="Calibri"/>
              </a:rPr>
              <a:t> de </a:t>
            </a:r>
            <a:r>
              <a:rPr lang="en-US" err="1">
                <a:latin typeface="Calibri"/>
                <a:cs typeface="Calibri"/>
              </a:rPr>
              <a:t>individuelle</a:t>
            </a:r>
            <a:r>
              <a:rPr lang="en-US" dirty="0">
                <a:latin typeface="Calibri"/>
                <a:cs typeface="Calibri"/>
              </a:rPr>
              <a:t> </a:t>
            </a:r>
            <a:r>
              <a:rPr lang="en-US" err="1">
                <a:latin typeface="Calibri"/>
                <a:cs typeface="Calibri"/>
              </a:rPr>
              <a:t>kurser</a:t>
            </a:r>
            <a:r>
              <a:rPr lang="en-US" dirty="0">
                <a:latin typeface="Calibri"/>
                <a:cs typeface="Calibri"/>
              </a:rPr>
              <a:t> </a:t>
            </a:r>
            <a:r>
              <a:rPr lang="en-US" err="1">
                <a:latin typeface="Calibri"/>
                <a:cs typeface="Calibri"/>
              </a:rPr>
              <a:t>efter</a:t>
            </a:r>
            <a:r>
              <a:rPr lang="en-US" dirty="0">
                <a:latin typeface="Calibri"/>
                <a:cs typeface="Calibri"/>
              </a:rPr>
              <a:t> </a:t>
            </a:r>
            <a:r>
              <a:rPr lang="en-US" err="1">
                <a:latin typeface="Calibri"/>
                <a:cs typeface="Calibri"/>
              </a:rPr>
              <a:t>aftale</a:t>
            </a:r>
            <a:r>
              <a:rPr lang="en-US" dirty="0">
                <a:latin typeface="Calibri"/>
                <a:cs typeface="Calibri"/>
              </a:rPr>
              <a:t> med din </a:t>
            </a:r>
            <a:r>
              <a:rPr lang="en-US" err="1">
                <a:latin typeface="Calibri"/>
                <a:cs typeface="Calibri"/>
              </a:rPr>
              <a:t>leder</a:t>
            </a:r>
            <a:r>
              <a:rPr lang="en-US" dirty="0">
                <a:latin typeface="Calibri"/>
                <a:cs typeface="Calibri"/>
              </a:rPr>
              <a:t>, </a:t>
            </a:r>
            <a:r>
              <a:rPr lang="en-US" err="1">
                <a:latin typeface="Calibri"/>
                <a:cs typeface="Calibri"/>
              </a:rPr>
              <a:t>og</a:t>
            </a:r>
            <a:r>
              <a:rPr lang="en-US" dirty="0">
                <a:latin typeface="Calibri"/>
                <a:cs typeface="Calibri"/>
              </a:rPr>
              <a:t> et </a:t>
            </a:r>
            <a:r>
              <a:rPr lang="en-US" err="1">
                <a:latin typeface="Calibri"/>
                <a:cs typeface="Calibri"/>
              </a:rPr>
              <a:t>hvor</a:t>
            </a:r>
            <a:r>
              <a:rPr lang="en-US" dirty="0">
                <a:latin typeface="Calibri"/>
                <a:cs typeface="Calibri"/>
              </a:rPr>
              <a:t> </a:t>
            </a:r>
            <a:r>
              <a:rPr lang="en-US" err="1">
                <a:latin typeface="Calibri"/>
                <a:cs typeface="Calibri"/>
              </a:rPr>
              <a:t>virksomheder</a:t>
            </a:r>
            <a:r>
              <a:rPr lang="en-US" dirty="0">
                <a:latin typeface="Calibri"/>
                <a:cs typeface="Calibri"/>
              </a:rPr>
              <a:t> </a:t>
            </a:r>
            <a:r>
              <a:rPr lang="en-US" err="1">
                <a:latin typeface="Calibri"/>
                <a:cs typeface="Calibri"/>
              </a:rPr>
              <a:t>kan</a:t>
            </a:r>
            <a:r>
              <a:rPr lang="en-US" dirty="0">
                <a:latin typeface="Calibri"/>
                <a:cs typeface="Calibri"/>
              </a:rPr>
              <a:t> </a:t>
            </a:r>
            <a:r>
              <a:rPr lang="en-US" err="1">
                <a:latin typeface="Calibri"/>
                <a:cs typeface="Calibri"/>
              </a:rPr>
              <a:t>søge</a:t>
            </a:r>
            <a:r>
              <a:rPr lang="en-US" dirty="0">
                <a:latin typeface="Calibri"/>
                <a:cs typeface="Calibri"/>
              </a:rPr>
              <a:t> om </a:t>
            </a:r>
            <a:r>
              <a:rPr lang="en-US" err="1">
                <a:latin typeface="Calibri"/>
                <a:cs typeface="Calibri"/>
              </a:rPr>
              <a:t>virksomhedskurser</a:t>
            </a:r>
            <a:r>
              <a:rPr lang="en-US" dirty="0">
                <a:latin typeface="Calibri"/>
                <a:cs typeface="Calibri"/>
              </a:rPr>
              <a:t>, </a:t>
            </a:r>
            <a:r>
              <a:rPr lang="en-US" err="1">
                <a:latin typeface="Calibri"/>
                <a:cs typeface="Calibri"/>
              </a:rPr>
              <a:t>eller</a:t>
            </a:r>
            <a:r>
              <a:rPr lang="en-US" dirty="0">
                <a:latin typeface="Calibri"/>
                <a:cs typeface="Calibri"/>
              </a:rPr>
              <a:t> </a:t>
            </a:r>
            <a:r>
              <a:rPr lang="en-US" err="1">
                <a:latin typeface="Calibri"/>
                <a:cs typeface="Calibri"/>
              </a:rPr>
              <a:t>virksomhedsprojekter</a:t>
            </a:r>
            <a:r>
              <a:rPr lang="en-US" dirty="0">
                <a:latin typeface="Calibri"/>
                <a:cs typeface="Calibri"/>
              </a:rPr>
              <a:t>. </a:t>
            </a:r>
            <a:endParaRPr lang="en-US"/>
          </a:p>
          <a:p>
            <a:endParaRPr lang="en-US" dirty="0">
              <a:latin typeface="Calibri"/>
              <a:cs typeface="Calibri"/>
            </a:endParaRPr>
          </a:p>
          <a:p>
            <a:r>
              <a:rPr lang="en-US" dirty="0">
                <a:latin typeface="Calibri"/>
                <a:cs typeface="Calibri"/>
              </a:rPr>
              <a:t>I </a:t>
            </a:r>
            <a:r>
              <a:rPr lang="en-US" dirty="0" err="1">
                <a:latin typeface="Calibri"/>
                <a:cs typeface="Calibri"/>
              </a:rPr>
              <a:t>dag</a:t>
            </a:r>
            <a:r>
              <a:rPr lang="en-US" dirty="0">
                <a:latin typeface="Calibri"/>
                <a:cs typeface="Calibri"/>
              </a:rPr>
              <a:t> </a:t>
            </a:r>
            <a:r>
              <a:rPr lang="en-US" dirty="0" err="1">
                <a:latin typeface="Calibri"/>
                <a:cs typeface="Calibri"/>
              </a:rPr>
              <a:t>vil</a:t>
            </a:r>
            <a:r>
              <a:rPr lang="en-US" dirty="0">
                <a:latin typeface="Calibri"/>
                <a:cs typeface="Calibri"/>
              </a:rPr>
              <a:t> </a:t>
            </a:r>
            <a:r>
              <a:rPr lang="en-US" dirty="0" err="1">
                <a:latin typeface="Calibri"/>
                <a:cs typeface="Calibri"/>
              </a:rPr>
              <a:t>jeg</a:t>
            </a:r>
            <a:r>
              <a:rPr lang="en-US" dirty="0">
                <a:latin typeface="Calibri"/>
                <a:cs typeface="Calibri"/>
              </a:rPr>
              <a:t> tale om de </a:t>
            </a:r>
            <a:r>
              <a:rPr lang="en-US" dirty="0" err="1">
                <a:latin typeface="Calibri"/>
                <a:cs typeface="Calibri"/>
              </a:rPr>
              <a:t>individuelle</a:t>
            </a:r>
            <a:r>
              <a:rPr lang="en-US" dirty="0">
                <a:latin typeface="Calibri"/>
                <a:cs typeface="Calibri"/>
              </a:rPr>
              <a:t> </a:t>
            </a:r>
            <a:r>
              <a:rPr lang="en-US" dirty="0" err="1">
                <a:latin typeface="Calibri"/>
                <a:cs typeface="Calibri"/>
              </a:rPr>
              <a:t>kurser</a:t>
            </a:r>
            <a:r>
              <a:rPr lang="en-US" dirty="0">
                <a:latin typeface="Calibri"/>
                <a:cs typeface="Calibri"/>
              </a:rPr>
              <a:t>, vi alle </a:t>
            </a:r>
            <a:r>
              <a:rPr lang="en-US" dirty="0" err="1">
                <a:latin typeface="Calibri"/>
                <a:cs typeface="Calibri"/>
              </a:rPr>
              <a:t>kan</a:t>
            </a:r>
            <a:r>
              <a:rPr lang="en-US" dirty="0">
                <a:latin typeface="Calibri"/>
                <a:cs typeface="Calibri"/>
              </a:rPr>
              <a:t> </a:t>
            </a:r>
            <a:r>
              <a:rPr lang="en-US" dirty="0" err="1">
                <a:latin typeface="Calibri"/>
                <a:cs typeface="Calibri"/>
              </a:rPr>
              <a:t>søge</a:t>
            </a:r>
            <a:r>
              <a:rPr lang="en-US" dirty="0">
                <a:latin typeface="Calibri"/>
                <a:cs typeface="Calibri"/>
              </a:rPr>
              <a:t>. </a:t>
            </a:r>
            <a:r>
              <a:rPr lang="en-US" dirty="0" err="1">
                <a:latin typeface="Calibri"/>
                <a:cs typeface="Calibri"/>
              </a:rPr>
              <a:t>Både</a:t>
            </a:r>
            <a:r>
              <a:rPr lang="en-US" dirty="0">
                <a:latin typeface="Calibri"/>
                <a:cs typeface="Calibri"/>
              </a:rPr>
              <a:t> </a:t>
            </a:r>
            <a:r>
              <a:rPr lang="en-US" dirty="0" err="1">
                <a:latin typeface="Calibri"/>
                <a:cs typeface="Calibri"/>
              </a:rPr>
              <a:t>medlemmer</a:t>
            </a:r>
            <a:r>
              <a:rPr lang="en-US" dirty="0">
                <a:latin typeface="Calibri"/>
                <a:cs typeface="Calibri"/>
              </a:rPr>
              <a:t> </a:t>
            </a:r>
            <a:r>
              <a:rPr lang="en-US" dirty="0" err="1">
                <a:latin typeface="Calibri"/>
                <a:cs typeface="Calibri"/>
              </a:rPr>
              <a:t>af</a:t>
            </a:r>
            <a:r>
              <a:rPr lang="en-US" dirty="0">
                <a:latin typeface="Calibri"/>
                <a:cs typeface="Calibri"/>
              </a:rPr>
              <a:t> </a:t>
            </a:r>
            <a:r>
              <a:rPr lang="en-US" dirty="0" err="1">
                <a:latin typeface="Calibri"/>
                <a:cs typeface="Calibri"/>
              </a:rPr>
              <a:t>Finansforbundet</a:t>
            </a:r>
            <a:r>
              <a:rPr lang="en-US" dirty="0">
                <a:latin typeface="Calibri"/>
                <a:cs typeface="Calibri"/>
              </a:rPr>
              <a:t> </a:t>
            </a:r>
            <a:r>
              <a:rPr lang="en-US" dirty="0" err="1">
                <a:latin typeface="Calibri"/>
                <a:cs typeface="Calibri"/>
              </a:rPr>
              <a:t>og</a:t>
            </a:r>
            <a:r>
              <a:rPr lang="en-US" dirty="0">
                <a:latin typeface="Calibri"/>
                <a:cs typeface="Calibri"/>
              </a:rPr>
              <a:t> </a:t>
            </a:r>
            <a:r>
              <a:rPr lang="en-US" dirty="0" err="1">
                <a:latin typeface="Calibri"/>
                <a:cs typeface="Calibri"/>
              </a:rPr>
              <a:t>ikke</a:t>
            </a:r>
            <a:r>
              <a:rPr lang="en-US" dirty="0">
                <a:latin typeface="Calibri"/>
                <a:cs typeface="Calibri"/>
              </a:rPr>
              <a:t> </a:t>
            </a:r>
            <a:r>
              <a:rPr lang="en-US" dirty="0" err="1">
                <a:latin typeface="Calibri"/>
                <a:cs typeface="Calibri"/>
              </a:rPr>
              <a:t>medlemmer</a:t>
            </a:r>
            <a:r>
              <a:rPr lang="en-US" dirty="0">
                <a:latin typeface="Calibri"/>
                <a:cs typeface="Calibri"/>
              </a:rPr>
              <a:t>.</a:t>
            </a:r>
          </a:p>
          <a:p>
            <a:endParaRPr lang="en-US" dirty="0">
              <a:latin typeface="Calibri"/>
              <a:cs typeface="Calibri"/>
            </a:endParaRPr>
          </a:p>
          <a:p>
            <a:r>
              <a:rPr lang="en-US" dirty="0">
                <a:latin typeface="Calibri"/>
                <a:cs typeface="Calibri"/>
              </a:rPr>
              <a:t>Det er </a:t>
            </a:r>
            <a:r>
              <a:rPr lang="en-US" dirty="0" err="1">
                <a:latin typeface="Calibri"/>
                <a:cs typeface="Calibri"/>
              </a:rPr>
              <a:t>jer</a:t>
            </a:r>
            <a:r>
              <a:rPr lang="en-US" dirty="0">
                <a:latin typeface="Calibri"/>
                <a:cs typeface="Calibri"/>
              </a:rPr>
              <a:t> frit for at </a:t>
            </a:r>
            <a:r>
              <a:rPr lang="en-US" dirty="0" err="1">
                <a:latin typeface="Calibri"/>
                <a:cs typeface="Calibri"/>
              </a:rPr>
              <a:t>klikke</a:t>
            </a:r>
            <a:r>
              <a:rPr lang="en-US" dirty="0">
                <a:latin typeface="Calibri"/>
                <a:cs typeface="Calibri"/>
              </a:rPr>
              <a:t> </a:t>
            </a:r>
            <a:r>
              <a:rPr lang="en-US" dirty="0" err="1">
                <a:latin typeface="Calibri"/>
                <a:cs typeface="Calibri"/>
              </a:rPr>
              <a:t>ind</a:t>
            </a:r>
            <a:r>
              <a:rPr lang="en-US" dirty="0">
                <a:latin typeface="Calibri"/>
                <a:cs typeface="Calibri"/>
              </a:rPr>
              <a:t> </a:t>
            </a:r>
            <a:r>
              <a:rPr lang="en-US" dirty="0" err="1">
                <a:latin typeface="Calibri"/>
                <a:cs typeface="Calibri"/>
              </a:rPr>
              <a:t>på</a:t>
            </a:r>
            <a:r>
              <a:rPr lang="en-US" dirty="0">
                <a:latin typeface="Calibri"/>
                <a:cs typeface="Calibri"/>
              </a:rPr>
              <a:t> </a:t>
            </a:r>
            <a:r>
              <a:rPr lang="en-US" dirty="0" err="1">
                <a:latin typeface="Calibri"/>
                <a:cs typeface="Calibri"/>
              </a:rPr>
              <a:t>hjemmesiden</a:t>
            </a:r>
            <a:r>
              <a:rPr lang="en-US" dirty="0">
                <a:latin typeface="Calibri"/>
                <a:cs typeface="Calibri"/>
              </a:rPr>
              <a:t> </a:t>
            </a:r>
            <a:r>
              <a:rPr lang="en-US" dirty="0" err="1">
                <a:latin typeface="Calibri"/>
                <a:cs typeface="Calibri"/>
              </a:rPr>
              <a:t>og</a:t>
            </a:r>
            <a:r>
              <a:rPr lang="en-US" dirty="0">
                <a:latin typeface="Calibri"/>
                <a:cs typeface="Calibri"/>
              </a:rPr>
              <a:t> se </a:t>
            </a:r>
            <a:r>
              <a:rPr lang="en-US" dirty="0" err="1">
                <a:latin typeface="Calibri"/>
                <a:cs typeface="Calibri"/>
              </a:rPr>
              <a:t>hvilke</a:t>
            </a:r>
            <a:r>
              <a:rPr lang="en-US" dirty="0">
                <a:latin typeface="Calibri"/>
                <a:cs typeface="Calibri"/>
              </a:rPr>
              <a:t> </a:t>
            </a:r>
            <a:r>
              <a:rPr lang="en-US" dirty="0" err="1">
                <a:latin typeface="Calibri"/>
                <a:cs typeface="Calibri"/>
              </a:rPr>
              <a:t>muligheder</a:t>
            </a:r>
            <a:r>
              <a:rPr lang="en-US" dirty="0">
                <a:latin typeface="Calibri"/>
                <a:cs typeface="Calibri"/>
              </a:rPr>
              <a:t> der er, for der er mange, </a:t>
            </a:r>
            <a:r>
              <a:rPr lang="en-US" dirty="0" err="1">
                <a:latin typeface="Calibri"/>
                <a:cs typeface="Calibri"/>
              </a:rPr>
              <a:t>og</a:t>
            </a:r>
            <a:r>
              <a:rPr lang="en-US" dirty="0">
                <a:latin typeface="Calibri"/>
                <a:cs typeface="Calibri"/>
              </a:rPr>
              <a:t> </a:t>
            </a:r>
            <a:r>
              <a:rPr lang="en-US" dirty="0" err="1">
                <a:latin typeface="Calibri"/>
                <a:cs typeface="Calibri"/>
              </a:rPr>
              <a:t>flere</a:t>
            </a:r>
            <a:r>
              <a:rPr lang="en-US" dirty="0">
                <a:latin typeface="Calibri"/>
                <a:cs typeface="Calibri"/>
              </a:rPr>
              <a:t> </a:t>
            </a:r>
            <a:r>
              <a:rPr lang="en-US" dirty="0" err="1">
                <a:latin typeface="Calibri"/>
                <a:cs typeface="Calibri"/>
              </a:rPr>
              <a:t>kommer</a:t>
            </a:r>
            <a:r>
              <a:rPr lang="en-US" dirty="0">
                <a:latin typeface="Calibri"/>
                <a:cs typeface="Calibri"/>
              </a:rPr>
              <a:t> </a:t>
            </a:r>
            <a:r>
              <a:rPr lang="en-US" dirty="0" err="1">
                <a:latin typeface="Calibri"/>
                <a:cs typeface="Calibri"/>
              </a:rPr>
              <a:t>til</a:t>
            </a:r>
            <a:r>
              <a:rPr lang="en-US" dirty="0">
                <a:latin typeface="Calibri"/>
                <a:cs typeface="Calibri"/>
              </a:rPr>
              <a:t>. </a:t>
            </a:r>
          </a:p>
          <a:p>
            <a:endParaRPr lang="en-US" dirty="0">
              <a:latin typeface="Calibri"/>
              <a:cs typeface="Calibri"/>
            </a:endParaRPr>
          </a:p>
          <a:p>
            <a:r>
              <a:rPr lang="en-US" dirty="0" err="1">
                <a:latin typeface="Calibri"/>
                <a:cs typeface="Calibri"/>
              </a:rPr>
              <a:t>Inden</a:t>
            </a:r>
            <a:r>
              <a:rPr lang="en-US" dirty="0">
                <a:latin typeface="Calibri"/>
                <a:cs typeface="Calibri"/>
              </a:rPr>
              <a:t> vi </a:t>
            </a:r>
            <a:r>
              <a:rPr lang="en-US" dirty="0" err="1">
                <a:latin typeface="Calibri"/>
                <a:cs typeface="Calibri"/>
              </a:rPr>
              <a:t>går</a:t>
            </a:r>
            <a:r>
              <a:rPr lang="en-US" dirty="0">
                <a:latin typeface="Calibri"/>
                <a:cs typeface="Calibri"/>
              </a:rPr>
              <a:t> I gang </a:t>
            </a:r>
            <a:r>
              <a:rPr lang="en-US" dirty="0" err="1">
                <a:latin typeface="Calibri"/>
                <a:cs typeface="Calibri"/>
              </a:rPr>
              <a:t>skal</a:t>
            </a:r>
            <a:r>
              <a:rPr lang="en-US" dirty="0">
                <a:latin typeface="Calibri"/>
                <a:cs typeface="Calibri"/>
              </a:rPr>
              <a:t> </a:t>
            </a:r>
            <a:r>
              <a:rPr lang="en-US" dirty="0" err="1">
                <a:latin typeface="Calibri"/>
                <a:cs typeface="Calibri"/>
              </a:rPr>
              <a:t>jeg</a:t>
            </a:r>
            <a:r>
              <a:rPr lang="en-US" dirty="0">
                <a:latin typeface="Calibri"/>
                <a:cs typeface="Calibri"/>
              </a:rPr>
              <a:t> </a:t>
            </a:r>
            <a:r>
              <a:rPr lang="en-US" dirty="0" err="1">
                <a:latin typeface="Calibri"/>
                <a:cs typeface="Calibri"/>
              </a:rPr>
              <a:t>lige</a:t>
            </a:r>
            <a:r>
              <a:rPr lang="en-US" dirty="0">
                <a:latin typeface="Calibri"/>
                <a:cs typeface="Calibri"/>
              </a:rPr>
              <a:t> </a:t>
            </a:r>
            <a:r>
              <a:rPr lang="en-US" dirty="0" err="1">
                <a:latin typeface="Calibri"/>
                <a:cs typeface="Calibri"/>
              </a:rPr>
              <a:t>høre</a:t>
            </a:r>
            <a:r>
              <a:rPr lang="en-US" dirty="0">
                <a:latin typeface="Calibri"/>
                <a:cs typeface="Calibri"/>
              </a:rPr>
              <a:t> om </a:t>
            </a:r>
            <a:r>
              <a:rPr lang="en-US" dirty="0" err="1">
                <a:latin typeface="Calibri"/>
                <a:cs typeface="Calibri"/>
              </a:rPr>
              <a:t>nogle</a:t>
            </a:r>
            <a:r>
              <a:rPr lang="en-US" dirty="0">
                <a:latin typeface="Calibri"/>
                <a:cs typeface="Calibri"/>
              </a:rPr>
              <a:t> </a:t>
            </a:r>
            <a:r>
              <a:rPr lang="en-US" dirty="0" err="1">
                <a:latin typeface="Calibri"/>
                <a:cs typeface="Calibri"/>
              </a:rPr>
              <a:t>af</a:t>
            </a:r>
            <a:r>
              <a:rPr lang="en-US" dirty="0">
                <a:latin typeface="Calibri"/>
                <a:cs typeface="Calibri"/>
              </a:rPr>
              <a:t> </a:t>
            </a:r>
            <a:r>
              <a:rPr lang="en-US" dirty="0" err="1">
                <a:latin typeface="Calibri"/>
                <a:cs typeface="Calibri"/>
              </a:rPr>
              <a:t>jer</a:t>
            </a:r>
            <a:r>
              <a:rPr lang="en-US" dirty="0">
                <a:latin typeface="Calibri"/>
                <a:cs typeface="Calibri"/>
              </a:rPr>
              <a:t> </a:t>
            </a:r>
            <a:r>
              <a:rPr lang="en-US" dirty="0" err="1">
                <a:latin typeface="Calibri"/>
                <a:cs typeface="Calibri"/>
              </a:rPr>
              <a:t>har</a:t>
            </a:r>
            <a:r>
              <a:rPr lang="en-US" dirty="0">
                <a:latin typeface="Calibri"/>
                <a:cs typeface="Calibri"/>
              </a:rPr>
              <a:t> </a:t>
            </a:r>
            <a:r>
              <a:rPr lang="en-US" dirty="0" err="1">
                <a:latin typeface="Calibri"/>
                <a:cs typeface="Calibri"/>
              </a:rPr>
              <a:t>været</a:t>
            </a:r>
            <a:r>
              <a:rPr lang="en-US" dirty="0">
                <a:latin typeface="Calibri"/>
                <a:cs typeface="Calibri"/>
              </a:rPr>
              <a:t> </a:t>
            </a:r>
            <a:r>
              <a:rPr lang="en-US" dirty="0" err="1">
                <a:latin typeface="Calibri"/>
                <a:cs typeface="Calibri"/>
              </a:rPr>
              <a:t>på</a:t>
            </a:r>
            <a:r>
              <a:rPr lang="en-US" dirty="0">
                <a:latin typeface="Calibri"/>
                <a:cs typeface="Calibri"/>
              </a:rPr>
              <a:t> </a:t>
            </a:r>
            <a:r>
              <a:rPr lang="en-US" dirty="0" err="1">
                <a:latin typeface="Calibri"/>
                <a:cs typeface="Calibri"/>
              </a:rPr>
              <a:t>kurser</a:t>
            </a:r>
            <a:r>
              <a:rPr lang="en-US" dirty="0">
                <a:latin typeface="Calibri"/>
                <a:cs typeface="Calibri"/>
              </a:rPr>
              <a:t> </a:t>
            </a:r>
            <a:r>
              <a:rPr lang="en-US" dirty="0" err="1">
                <a:latin typeface="Calibri"/>
                <a:cs typeface="Calibri"/>
              </a:rPr>
              <a:t>igennem</a:t>
            </a:r>
            <a:r>
              <a:rPr lang="en-US" dirty="0">
                <a:latin typeface="Calibri"/>
                <a:cs typeface="Calibri"/>
              </a:rPr>
              <a:t> </a:t>
            </a:r>
            <a:r>
              <a:rPr lang="en-US" dirty="0" err="1">
                <a:latin typeface="Calibri"/>
                <a:cs typeface="Calibri"/>
              </a:rPr>
              <a:t>Finansfkompetencepuljen</a:t>
            </a:r>
            <a:r>
              <a:rPr lang="en-US" dirty="0">
                <a:latin typeface="Calibri"/>
                <a:cs typeface="Calibri"/>
              </a:rPr>
              <a:t>?. </a:t>
            </a:r>
          </a:p>
          <a:p>
            <a:endParaRPr lang="en-US" dirty="0">
              <a:latin typeface="Calibri"/>
              <a:cs typeface="Calibri"/>
            </a:endParaRPr>
          </a:p>
          <a:p>
            <a:r>
              <a:rPr lang="en-US" dirty="0">
                <a:latin typeface="Calibri"/>
                <a:cs typeface="Calibri"/>
              </a:rPr>
              <a:t>(Tag </a:t>
            </a:r>
            <a:r>
              <a:rPr lang="en-US" dirty="0" err="1">
                <a:latin typeface="Calibri"/>
                <a:cs typeface="Calibri"/>
              </a:rPr>
              <a:t>evt</a:t>
            </a:r>
            <a:r>
              <a:rPr lang="en-US" dirty="0">
                <a:latin typeface="Calibri"/>
                <a:cs typeface="Calibri"/>
              </a:rPr>
              <a:t> </a:t>
            </a:r>
            <a:r>
              <a:rPr lang="en-US" dirty="0" err="1">
                <a:latin typeface="Calibri"/>
                <a:cs typeface="Calibri"/>
              </a:rPr>
              <a:t>en</a:t>
            </a:r>
            <a:r>
              <a:rPr lang="en-US" dirty="0">
                <a:latin typeface="Calibri"/>
                <a:cs typeface="Calibri"/>
              </a:rPr>
              <a:t> </a:t>
            </a:r>
            <a:r>
              <a:rPr lang="en-US" dirty="0" err="1">
                <a:latin typeface="Calibri"/>
                <a:cs typeface="Calibri"/>
              </a:rPr>
              <a:t>lille</a:t>
            </a:r>
            <a:r>
              <a:rPr lang="en-US" dirty="0">
                <a:latin typeface="Calibri"/>
                <a:cs typeface="Calibri"/>
              </a:rPr>
              <a:t> </a:t>
            </a:r>
            <a:r>
              <a:rPr lang="en-US" dirty="0" err="1">
                <a:latin typeface="Calibri"/>
                <a:cs typeface="Calibri"/>
              </a:rPr>
              <a:t>drøftelse</a:t>
            </a:r>
            <a:r>
              <a:rPr lang="en-US" dirty="0">
                <a:latin typeface="Calibri"/>
                <a:cs typeface="Calibri"/>
              </a:rPr>
              <a:t> </a:t>
            </a:r>
            <a:r>
              <a:rPr lang="en-US" dirty="0" err="1">
                <a:latin typeface="Calibri"/>
                <a:cs typeface="Calibri"/>
              </a:rPr>
              <a:t>herom</a:t>
            </a:r>
            <a:r>
              <a:rPr lang="en-US" dirty="0">
                <a:latin typeface="Calibri"/>
                <a:cs typeface="Calibri"/>
              </a:rPr>
              <a:t>). </a:t>
            </a:r>
          </a:p>
          <a:p>
            <a:endParaRPr lang="en-US" dirty="0">
              <a:latin typeface="Calibri"/>
              <a:cs typeface="Calibri"/>
            </a:endParaRPr>
          </a:p>
        </p:txBody>
      </p:sp>
    </p:spTree>
    <p:extLst>
      <p:ext uri="{BB962C8B-B14F-4D97-AF65-F5344CB8AC3E}">
        <p14:creationId xmlns:p14="http://schemas.microsoft.com/office/powerpoint/2010/main" val="2120731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latin typeface="Calibri"/>
                <a:cs typeface="Calibri"/>
              </a:rPr>
              <a:t>Tanken</a:t>
            </a:r>
            <a:r>
              <a:rPr lang="en-US" dirty="0">
                <a:latin typeface="Calibri"/>
                <a:cs typeface="Calibri"/>
              </a:rPr>
              <a:t> med </a:t>
            </a:r>
            <a:r>
              <a:rPr lang="en-US" dirty="0" err="1">
                <a:latin typeface="Calibri"/>
                <a:cs typeface="Calibri"/>
              </a:rPr>
              <a:t>Finanskompetencepuljen</a:t>
            </a:r>
            <a:r>
              <a:rPr lang="en-US" dirty="0">
                <a:latin typeface="Calibri"/>
                <a:cs typeface="Calibri"/>
              </a:rPr>
              <a:t> er at </a:t>
            </a:r>
            <a:r>
              <a:rPr lang="en-US" dirty="0" err="1">
                <a:latin typeface="Calibri"/>
                <a:cs typeface="Calibri"/>
              </a:rPr>
              <a:t>sektoren</a:t>
            </a:r>
            <a:r>
              <a:rPr lang="en-US" dirty="0">
                <a:latin typeface="Calibri"/>
                <a:cs typeface="Calibri"/>
              </a:rPr>
              <a:t> </a:t>
            </a:r>
            <a:r>
              <a:rPr lang="en-US" dirty="0" err="1">
                <a:latin typeface="Calibri"/>
                <a:cs typeface="Calibri"/>
              </a:rPr>
              <a:t>står</a:t>
            </a:r>
            <a:r>
              <a:rPr lang="en-US" dirty="0">
                <a:latin typeface="Calibri"/>
                <a:cs typeface="Calibri"/>
              </a:rPr>
              <a:t> </a:t>
            </a:r>
            <a:r>
              <a:rPr lang="en-US" dirty="0" err="1">
                <a:latin typeface="Calibri"/>
                <a:cs typeface="Calibri"/>
              </a:rPr>
              <a:t>sammen</a:t>
            </a:r>
            <a:r>
              <a:rPr lang="en-US" dirty="0">
                <a:latin typeface="Calibri"/>
                <a:cs typeface="Calibri"/>
              </a:rPr>
              <a:t> om et </a:t>
            </a:r>
            <a:r>
              <a:rPr lang="en-US" dirty="0" err="1">
                <a:latin typeface="Calibri"/>
                <a:cs typeface="Calibri"/>
              </a:rPr>
              <a:t>efteruddannelsesprogram</a:t>
            </a:r>
            <a:r>
              <a:rPr lang="en-US" dirty="0">
                <a:latin typeface="Calibri"/>
                <a:cs typeface="Calibri"/>
              </a:rPr>
              <a:t> </a:t>
            </a:r>
            <a:r>
              <a:rPr lang="en-US" dirty="0" err="1">
                <a:latin typeface="Calibri"/>
                <a:cs typeface="Calibri"/>
              </a:rPr>
              <a:t>til</a:t>
            </a:r>
            <a:r>
              <a:rPr lang="en-US" dirty="0">
                <a:latin typeface="Calibri"/>
                <a:cs typeface="Calibri"/>
              </a:rPr>
              <a:t> de </a:t>
            </a:r>
            <a:r>
              <a:rPr lang="en-US" dirty="0" err="1">
                <a:latin typeface="Calibri"/>
                <a:cs typeface="Calibri"/>
              </a:rPr>
              <a:t>ansatte</a:t>
            </a:r>
            <a:r>
              <a:rPr lang="en-US" dirty="0">
                <a:latin typeface="Calibri"/>
                <a:cs typeface="Calibri"/>
              </a:rPr>
              <a:t>. Nogle </a:t>
            </a:r>
            <a:r>
              <a:rPr lang="en-US" dirty="0" err="1">
                <a:latin typeface="Calibri"/>
                <a:cs typeface="Calibri"/>
              </a:rPr>
              <a:t>gange</a:t>
            </a:r>
            <a:r>
              <a:rPr lang="en-US" dirty="0">
                <a:latin typeface="Calibri"/>
                <a:cs typeface="Calibri"/>
              </a:rPr>
              <a:t> giver det </a:t>
            </a:r>
            <a:r>
              <a:rPr lang="en-US" dirty="0" err="1">
                <a:latin typeface="Calibri"/>
                <a:cs typeface="Calibri"/>
              </a:rPr>
              <a:t>mest</a:t>
            </a:r>
            <a:r>
              <a:rPr lang="en-US" dirty="0">
                <a:latin typeface="Calibri"/>
                <a:cs typeface="Calibri"/>
              </a:rPr>
              <a:t> at </a:t>
            </a:r>
            <a:r>
              <a:rPr lang="en-US" dirty="0" err="1">
                <a:latin typeface="Calibri"/>
                <a:cs typeface="Calibri"/>
              </a:rPr>
              <a:t>løfte</a:t>
            </a:r>
            <a:r>
              <a:rPr lang="en-US" dirty="0">
                <a:latin typeface="Calibri"/>
                <a:cs typeface="Calibri"/>
              </a:rPr>
              <a:t> </a:t>
            </a:r>
            <a:r>
              <a:rPr lang="en-US" dirty="0" err="1">
                <a:latin typeface="Calibri"/>
                <a:cs typeface="Calibri"/>
              </a:rPr>
              <a:t>en</a:t>
            </a:r>
            <a:r>
              <a:rPr lang="en-US" dirty="0">
                <a:latin typeface="Calibri"/>
                <a:cs typeface="Calibri"/>
              </a:rPr>
              <a:t> </a:t>
            </a:r>
            <a:r>
              <a:rPr lang="en-US" dirty="0" err="1">
                <a:latin typeface="Calibri"/>
                <a:cs typeface="Calibri"/>
              </a:rPr>
              <a:t>så</a:t>
            </a:r>
            <a:r>
              <a:rPr lang="en-US" dirty="0">
                <a:latin typeface="Calibri"/>
                <a:cs typeface="Calibri"/>
              </a:rPr>
              <a:t> </a:t>
            </a:r>
            <a:r>
              <a:rPr lang="en-US" dirty="0" err="1">
                <a:latin typeface="Calibri"/>
                <a:cs typeface="Calibri"/>
              </a:rPr>
              <a:t>stor</a:t>
            </a:r>
            <a:r>
              <a:rPr lang="en-US" dirty="0">
                <a:latin typeface="Calibri"/>
                <a:cs typeface="Calibri"/>
              </a:rPr>
              <a:t> </a:t>
            </a:r>
            <a:r>
              <a:rPr lang="en-US" dirty="0" err="1">
                <a:latin typeface="Calibri"/>
                <a:cs typeface="Calibri"/>
              </a:rPr>
              <a:t>opgave</a:t>
            </a:r>
            <a:r>
              <a:rPr lang="en-US" dirty="0">
                <a:latin typeface="Calibri"/>
                <a:cs typeface="Calibri"/>
              </a:rPr>
              <a:t> </a:t>
            </a:r>
            <a:r>
              <a:rPr lang="en-US" dirty="0" err="1">
                <a:latin typeface="Calibri"/>
                <a:cs typeface="Calibri"/>
              </a:rPr>
              <a:t>som</a:t>
            </a:r>
            <a:r>
              <a:rPr lang="en-US" dirty="0">
                <a:latin typeface="Calibri"/>
                <a:cs typeface="Calibri"/>
              </a:rPr>
              <a:t> </a:t>
            </a:r>
            <a:r>
              <a:rPr lang="en-US" dirty="0" err="1">
                <a:latin typeface="Calibri"/>
                <a:cs typeface="Calibri"/>
              </a:rPr>
              <a:t>uddannelsesopgaven</a:t>
            </a:r>
            <a:r>
              <a:rPr lang="en-US" dirty="0">
                <a:latin typeface="Calibri"/>
                <a:cs typeface="Calibri"/>
              </a:rPr>
              <a:t> I </a:t>
            </a:r>
            <a:r>
              <a:rPr lang="en-US" dirty="0" err="1">
                <a:latin typeface="Calibri"/>
                <a:cs typeface="Calibri"/>
              </a:rPr>
              <a:t>flot</a:t>
            </a:r>
            <a:r>
              <a:rPr lang="en-US" dirty="0">
                <a:latin typeface="Calibri"/>
                <a:cs typeface="Calibri"/>
              </a:rPr>
              <a:t> – det </a:t>
            </a:r>
            <a:r>
              <a:rPr lang="en-US" dirty="0" err="1">
                <a:latin typeface="Calibri"/>
                <a:cs typeface="Calibri"/>
              </a:rPr>
              <a:t>har</a:t>
            </a:r>
            <a:r>
              <a:rPr lang="en-US" dirty="0">
                <a:latin typeface="Calibri"/>
                <a:cs typeface="Calibri"/>
              </a:rPr>
              <a:t> </a:t>
            </a:r>
            <a:r>
              <a:rPr lang="en-US" dirty="0" err="1">
                <a:latin typeface="Calibri"/>
                <a:cs typeface="Calibri"/>
              </a:rPr>
              <a:t>vist</a:t>
            </a:r>
            <a:r>
              <a:rPr lang="en-US" dirty="0">
                <a:latin typeface="Calibri"/>
                <a:cs typeface="Calibri"/>
              </a:rPr>
              <a:t> sig</a:t>
            </a:r>
          </a:p>
          <a:p>
            <a:r>
              <a:rPr lang="en-US" dirty="0">
                <a:latin typeface="Calibri"/>
                <a:cs typeface="Calibri"/>
              </a:rPr>
              <a:t>At </a:t>
            </a:r>
            <a:r>
              <a:rPr lang="en-US" dirty="0" err="1">
                <a:latin typeface="Calibri"/>
                <a:cs typeface="Calibri"/>
              </a:rPr>
              <a:t>både</a:t>
            </a:r>
            <a:r>
              <a:rPr lang="en-US" dirty="0">
                <a:latin typeface="Calibri"/>
                <a:cs typeface="Calibri"/>
              </a:rPr>
              <a:t> </a:t>
            </a:r>
            <a:r>
              <a:rPr lang="en-US" dirty="0" err="1">
                <a:latin typeface="Calibri"/>
                <a:cs typeface="Calibri"/>
              </a:rPr>
              <a:t>arbejdsgiver</a:t>
            </a:r>
            <a:r>
              <a:rPr lang="en-US" dirty="0">
                <a:latin typeface="Calibri"/>
                <a:cs typeface="Calibri"/>
              </a:rPr>
              <a:t> </a:t>
            </a:r>
            <a:r>
              <a:rPr lang="en-US" dirty="0" err="1">
                <a:latin typeface="Calibri"/>
                <a:cs typeface="Calibri"/>
              </a:rPr>
              <a:t>og</a:t>
            </a:r>
            <a:r>
              <a:rPr lang="en-US" dirty="0">
                <a:latin typeface="Calibri"/>
                <a:cs typeface="Calibri"/>
              </a:rPr>
              <a:t> </a:t>
            </a:r>
            <a:r>
              <a:rPr lang="en-US" dirty="0" err="1">
                <a:latin typeface="Calibri"/>
                <a:cs typeface="Calibri"/>
              </a:rPr>
              <a:t>medarbejdere</a:t>
            </a:r>
            <a:r>
              <a:rPr lang="en-US" dirty="0">
                <a:latin typeface="Calibri"/>
                <a:cs typeface="Calibri"/>
              </a:rPr>
              <a:t> er </a:t>
            </a:r>
            <a:r>
              <a:rPr lang="en-US" dirty="0" err="1">
                <a:latin typeface="Calibri"/>
                <a:cs typeface="Calibri"/>
              </a:rPr>
              <a:t>blevet</a:t>
            </a:r>
            <a:r>
              <a:rPr lang="en-US" dirty="0">
                <a:latin typeface="Calibri"/>
                <a:cs typeface="Calibri"/>
              </a:rPr>
              <a:t> </a:t>
            </a:r>
            <a:r>
              <a:rPr lang="en-US" dirty="0" err="1">
                <a:latin typeface="Calibri"/>
                <a:cs typeface="Calibri"/>
              </a:rPr>
              <a:t>rigtig</a:t>
            </a:r>
            <a:r>
              <a:rPr lang="en-US" dirty="0">
                <a:latin typeface="Calibri"/>
                <a:cs typeface="Calibri"/>
              </a:rPr>
              <a:t> glade for </a:t>
            </a:r>
            <a:r>
              <a:rPr lang="en-US" dirty="0" err="1">
                <a:latin typeface="Calibri"/>
                <a:cs typeface="Calibri"/>
              </a:rPr>
              <a:t>puljen</a:t>
            </a:r>
            <a:r>
              <a:rPr lang="en-US" dirty="0">
                <a:latin typeface="Calibri"/>
                <a:cs typeface="Calibri"/>
              </a:rPr>
              <a:t>. </a:t>
            </a:r>
          </a:p>
          <a:p>
            <a:endParaRPr lang="en-US" dirty="0">
              <a:latin typeface="Calibri"/>
              <a:cs typeface="Calibri"/>
            </a:endParaRPr>
          </a:p>
          <a:p>
            <a:r>
              <a:rPr lang="en-US" dirty="0">
                <a:latin typeface="Calibri"/>
                <a:cs typeface="Calibri"/>
              </a:rPr>
              <a:t>Du </a:t>
            </a:r>
            <a:r>
              <a:rPr lang="en-US" dirty="0" err="1">
                <a:latin typeface="Calibri"/>
                <a:cs typeface="Calibri"/>
              </a:rPr>
              <a:t>kan</a:t>
            </a:r>
            <a:r>
              <a:rPr lang="en-US" dirty="0">
                <a:latin typeface="Calibri"/>
                <a:cs typeface="Calibri"/>
              </a:rPr>
              <a:t> </a:t>
            </a:r>
            <a:r>
              <a:rPr lang="en-US" dirty="0" err="1">
                <a:latin typeface="Calibri"/>
                <a:cs typeface="Calibri"/>
              </a:rPr>
              <a:t>søge</a:t>
            </a:r>
            <a:r>
              <a:rPr lang="en-US" dirty="0">
                <a:latin typeface="Calibri"/>
                <a:cs typeface="Calibri"/>
              </a:rPr>
              <a:t> om </a:t>
            </a:r>
            <a:r>
              <a:rPr lang="en-US" dirty="0" err="1">
                <a:latin typeface="Calibri"/>
                <a:cs typeface="Calibri"/>
              </a:rPr>
              <a:t>opkvalificering</a:t>
            </a:r>
            <a:r>
              <a:rPr lang="en-US" dirty="0">
                <a:latin typeface="Calibri"/>
                <a:cs typeface="Calibri"/>
              </a:rPr>
              <a:t> I </a:t>
            </a:r>
            <a:r>
              <a:rPr lang="en-US" dirty="0" err="1">
                <a:latin typeface="Calibri"/>
                <a:cs typeface="Calibri"/>
              </a:rPr>
              <a:t>nyt</a:t>
            </a:r>
            <a:r>
              <a:rPr lang="en-US" dirty="0">
                <a:latin typeface="Calibri"/>
                <a:cs typeface="Calibri"/>
              </a:rPr>
              <a:t> job, </a:t>
            </a:r>
            <a:r>
              <a:rPr lang="en-US" dirty="0" err="1">
                <a:latin typeface="Calibri"/>
                <a:cs typeface="Calibri"/>
              </a:rPr>
              <a:t>og</a:t>
            </a:r>
            <a:r>
              <a:rPr lang="en-US" dirty="0">
                <a:latin typeface="Calibri"/>
                <a:cs typeface="Calibri"/>
              </a:rPr>
              <a:t> du </a:t>
            </a:r>
            <a:r>
              <a:rPr lang="en-US" dirty="0" err="1">
                <a:latin typeface="Calibri"/>
                <a:cs typeface="Calibri"/>
              </a:rPr>
              <a:t>kan</a:t>
            </a:r>
            <a:r>
              <a:rPr lang="en-US" dirty="0">
                <a:latin typeface="Calibri"/>
                <a:cs typeface="Calibri"/>
              </a:rPr>
              <a:t> </a:t>
            </a:r>
            <a:r>
              <a:rPr lang="en-US" dirty="0" err="1">
                <a:latin typeface="Calibri"/>
                <a:cs typeface="Calibri"/>
              </a:rPr>
              <a:t>finde</a:t>
            </a:r>
            <a:r>
              <a:rPr lang="en-US" dirty="0">
                <a:latin typeface="Calibri"/>
                <a:cs typeface="Calibri"/>
              </a:rPr>
              <a:t> inspiration </a:t>
            </a:r>
            <a:r>
              <a:rPr lang="en-US" dirty="0" err="1">
                <a:latin typeface="Calibri"/>
                <a:cs typeface="Calibri"/>
              </a:rPr>
              <a:t>til</a:t>
            </a:r>
            <a:r>
              <a:rPr lang="en-US" dirty="0">
                <a:latin typeface="Calibri"/>
                <a:cs typeface="Calibri"/>
              </a:rPr>
              <a:t> </a:t>
            </a:r>
            <a:r>
              <a:rPr lang="en-US" dirty="0" err="1">
                <a:latin typeface="Calibri"/>
                <a:cs typeface="Calibri"/>
              </a:rPr>
              <a:t>dit</a:t>
            </a:r>
            <a:r>
              <a:rPr lang="en-US" dirty="0">
                <a:latin typeface="Calibri"/>
                <a:cs typeface="Calibri"/>
              </a:rPr>
              <a:t> </a:t>
            </a:r>
            <a:r>
              <a:rPr lang="en-US" dirty="0" err="1">
                <a:latin typeface="Calibri"/>
                <a:cs typeface="Calibri"/>
              </a:rPr>
              <a:t>næste</a:t>
            </a:r>
            <a:r>
              <a:rPr lang="en-US" dirty="0">
                <a:latin typeface="Calibri"/>
                <a:cs typeface="Calibri"/>
              </a:rPr>
              <a:t> job. </a:t>
            </a:r>
            <a:r>
              <a:rPr lang="en-US" dirty="0" err="1">
                <a:latin typeface="Calibri"/>
                <a:cs typeface="Calibri"/>
              </a:rPr>
              <a:t>Kig</a:t>
            </a:r>
            <a:r>
              <a:rPr lang="en-US" dirty="0">
                <a:latin typeface="Calibri"/>
                <a:cs typeface="Calibri"/>
              </a:rPr>
              <a:t> </a:t>
            </a:r>
            <a:r>
              <a:rPr lang="en-US" dirty="0" err="1">
                <a:latin typeface="Calibri"/>
                <a:cs typeface="Calibri"/>
              </a:rPr>
              <a:t>på</a:t>
            </a:r>
            <a:r>
              <a:rPr lang="en-US" dirty="0">
                <a:latin typeface="Calibri"/>
                <a:cs typeface="Calibri"/>
              </a:rPr>
              <a:t> </a:t>
            </a:r>
            <a:r>
              <a:rPr lang="en-US" dirty="0" err="1">
                <a:latin typeface="Calibri"/>
                <a:cs typeface="Calibri"/>
              </a:rPr>
              <a:t>hjemmesiden</a:t>
            </a:r>
            <a:r>
              <a:rPr lang="en-US" dirty="0">
                <a:latin typeface="Calibri"/>
                <a:cs typeface="Calibri"/>
              </a:rPr>
              <a:t> </a:t>
            </a:r>
            <a:r>
              <a:rPr lang="en-US" dirty="0" err="1">
                <a:latin typeface="Calibri"/>
                <a:cs typeface="Calibri"/>
              </a:rPr>
              <a:t>en</a:t>
            </a:r>
            <a:r>
              <a:rPr lang="en-US" dirty="0">
                <a:latin typeface="Calibri"/>
                <a:cs typeface="Calibri"/>
              </a:rPr>
              <a:t> gang </a:t>
            </a:r>
            <a:r>
              <a:rPr lang="en-US" dirty="0" err="1">
                <a:latin typeface="Calibri"/>
                <a:cs typeface="Calibri"/>
              </a:rPr>
              <a:t>imellem</a:t>
            </a:r>
            <a:r>
              <a:rPr lang="en-US" dirty="0">
                <a:latin typeface="Calibri"/>
                <a:cs typeface="Calibri"/>
              </a:rPr>
              <a:t> </a:t>
            </a:r>
            <a:r>
              <a:rPr lang="en-US" dirty="0" err="1">
                <a:latin typeface="Calibri"/>
                <a:cs typeface="Calibri"/>
              </a:rPr>
              <a:t>os</a:t>
            </a:r>
            <a:r>
              <a:rPr lang="en-US" dirty="0">
                <a:latin typeface="Calibri"/>
                <a:cs typeface="Calibri"/>
              </a:rPr>
              <a:t> </a:t>
            </a:r>
            <a:r>
              <a:rPr lang="en-US" dirty="0" err="1">
                <a:latin typeface="Calibri"/>
                <a:cs typeface="Calibri"/>
              </a:rPr>
              <a:t>søg</a:t>
            </a:r>
            <a:r>
              <a:rPr lang="en-US" dirty="0">
                <a:latin typeface="Calibri"/>
                <a:cs typeface="Calibri"/>
              </a:rPr>
              <a:t> inspiration </a:t>
            </a:r>
            <a:r>
              <a:rPr lang="en-US" dirty="0" err="1">
                <a:latin typeface="Calibri"/>
                <a:cs typeface="Calibri"/>
              </a:rPr>
              <a:t>til</a:t>
            </a:r>
            <a:r>
              <a:rPr lang="en-US" dirty="0">
                <a:latin typeface="Calibri"/>
                <a:cs typeface="Calibri"/>
              </a:rPr>
              <a:t> din </a:t>
            </a:r>
            <a:r>
              <a:rPr lang="en-US" dirty="0" err="1">
                <a:latin typeface="Calibri"/>
                <a:cs typeface="Calibri"/>
              </a:rPr>
              <a:t>efteruddannelse</a:t>
            </a:r>
            <a:r>
              <a:rPr lang="en-US" dirty="0">
                <a:latin typeface="Calibri"/>
                <a:cs typeface="Calibri"/>
              </a:rPr>
              <a:t>. </a:t>
            </a:r>
          </a:p>
          <a:p>
            <a:endParaRPr lang="en-US" dirty="0">
              <a:latin typeface="Calibri"/>
              <a:cs typeface="Calibri"/>
            </a:endParaRPr>
          </a:p>
          <a:p>
            <a:r>
              <a:rPr lang="en-US" dirty="0" err="1">
                <a:latin typeface="Calibri"/>
                <a:cs typeface="Calibri"/>
              </a:rPr>
              <a:t>Mulighederne</a:t>
            </a:r>
            <a:r>
              <a:rPr lang="en-US" dirty="0">
                <a:latin typeface="Calibri"/>
                <a:cs typeface="Calibri"/>
              </a:rPr>
              <a:t> er mange, </a:t>
            </a:r>
            <a:r>
              <a:rPr lang="en-US" dirty="0" err="1">
                <a:latin typeface="Calibri"/>
                <a:cs typeface="Calibri"/>
              </a:rPr>
              <a:t>og</a:t>
            </a:r>
            <a:r>
              <a:rPr lang="en-US" dirty="0">
                <a:latin typeface="Calibri"/>
                <a:cs typeface="Calibri"/>
              </a:rPr>
              <a:t> der er over 250 </a:t>
            </a:r>
            <a:r>
              <a:rPr lang="en-US" dirty="0" err="1">
                <a:latin typeface="Calibri"/>
                <a:cs typeface="Calibri"/>
              </a:rPr>
              <a:t>individuelle</a:t>
            </a:r>
            <a:r>
              <a:rPr lang="en-US" dirty="0">
                <a:latin typeface="Calibri"/>
                <a:cs typeface="Calibri"/>
              </a:rPr>
              <a:t> </a:t>
            </a:r>
            <a:r>
              <a:rPr lang="en-US" dirty="0" err="1">
                <a:latin typeface="Calibri"/>
                <a:cs typeface="Calibri"/>
              </a:rPr>
              <a:t>kurser</a:t>
            </a:r>
            <a:r>
              <a:rPr lang="en-US" dirty="0">
                <a:latin typeface="Calibri"/>
                <a:cs typeface="Calibri"/>
              </a:rPr>
              <a:t> at </a:t>
            </a:r>
            <a:r>
              <a:rPr lang="en-US" dirty="0" err="1">
                <a:latin typeface="Calibri"/>
                <a:cs typeface="Calibri"/>
              </a:rPr>
              <a:t>boltre</a:t>
            </a:r>
            <a:r>
              <a:rPr lang="en-US" dirty="0">
                <a:latin typeface="Calibri"/>
                <a:cs typeface="Calibri"/>
              </a:rPr>
              <a:t> sig I. </a:t>
            </a:r>
          </a:p>
        </p:txBody>
      </p:sp>
    </p:spTree>
    <p:extLst>
      <p:ext uri="{BB962C8B-B14F-4D97-AF65-F5344CB8AC3E}">
        <p14:creationId xmlns:p14="http://schemas.microsoft.com/office/powerpoint/2010/main" val="3684481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Alle der er </a:t>
            </a:r>
            <a:r>
              <a:rPr lang="en-US" dirty="0" err="1">
                <a:latin typeface="Calibri"/>
                <a:cs typeface="Calibri"/>
              </a:rPr>
              <a:t>ansat</a:t>
            </a:r>
            <a:r>
              <a:rPr lang="en-US" dirty="0">
                <a:latin typeface="Calibri"/>
                <a:cs typeface="Calibri"/>
              </a:rPr>
              <a:t> I </a:t>
            </a:r>
            <a:r>
              <a:rPr lang="en-US" dirty="0" err="1">
                <a:latin typeface="Calibri"/>
                <a:cs typeface="Calibri"/>
              </a:rPr>
              <a:t>koncernen</a:t>
            </a:r>
            <a:r>
              <a:rPr lang="en-US" dirty="0">
                <a:latin typeface="Calibri"/>
                <a:cs typeface="Calibri"/>
              </a:rPr>
              <a:t> </a:t>
            </a:r>
            <a:r>
              <a:rPr lang="en-US" dirty="0" err="1">
                <a:latin typeface="Calibri"/>
                <a:cs typeface="Calibri"/>
              </a:rPr>
              <a:t>kan</a:t>
            </a:r>
            <a:r>
              <a:rPr lang="en-US" dirty="0">
                <a:latin typeface="Calibri"/>
                <a:cs typeface="Calibri"/>
              </a:rPr>
              <a:t> </a:t>
            </a:r>
            <a:r>
              <a:rPr lang="en-US" dirty="0" err="1">
                <a:latin typeface="Calibri"/>
                <a:cs typeface="Calibri"/>
              </a:rPr>
              <a:t>benytte</a:t>
            </a:r>
            <a:r>
              <a:rPr lang="en-US" dirty="0">
                <a:latin typeface="Calibri"/>
                <a:cs typeface="Calibri"/>
              </a:rPr>
              <a:t> </a:t>
            </a:r>
            <a:r>
              <a:rPr lang="en-US" dirty="0" err="1">
                <a:latin typeface="Calibri"/>
                <a:cs typeface="Calibri"/>
              </a:rPr>
              <a:t>Finanskpmpetencepuljen</a:t>
            </a:r>
            <a:r>
              <a:rPr lang="en-US" dirty="0">
                <a:latin typeface="Calibri"/>
                <a:cs typeface="Calibri"/>
              </a:rPr>
              <a:t>. Der er </a:t>
            </a:r>
            <a:r>
              <a:rPr lang="en-US" dirty="0" err="1">
                <a:latin typeface="Calibri"/>
                <a:cs typeface="Calibri"/>
              </a:rPr>
              <a:t>en</a:t>
            </a:r>
            <a:r>
              <a:rPr lang="en-US" dirty="0">
                <a:latin typeface="Calibri"/>
                <a:cs typeface="Calibri"/>
              </a:rPr>
              <a:t> </a:t>
            </a:r>
            <a:r>
              <a:rPr lang="en-US" dirty="0" err="1">
                <a:latin typeface="Calibri"/>
                <a:cs typeface="Calibri"/>
              </a:rPr>
              <a:t>optagelsesprocedure</a:t>
            </a:r>
            <a:r>
              <a:rPr lang="en-US" dirty="0">
                <a:latin typeface="Calibri"/>
                <a:cs typeface="Calibri"/>
              </a:rPr>
              <a:t>, </a:t>
            </a:r>
            <a:r>
              <a:rPr lang="en-US" dirty="0" err="1">
                <a:latin typeface="Calibri"/>
                <a:cs typeface="Calibri"/>
              </a:rPr>
              <a:t>som</a:t>
            </a:r>
            <a:r>
              <a:rPr lang="en-US" dirty="0">
                <a:latin typeface="Calibri"/>
                <a:cs typeface="Calibri"/>
              </a:rPr>
              <a:t> er </a:t>
            </a:r>
            <a:r>
              <a:rPr lang="en-US" dirty="0" err="1">
                <a:latin typeface="Calibri"/>
                <a:cs typeface="Calibri"/>
              </a:rPr>
              <a:t>meget</a:t>
            </a:r>
            <a:r>
              <a:rPr lang="en-US" dirty="0">
                <a:latin typeface="Calibri"/>
                <a:cs typeface="Calibri"/>
              </a:rPr>
              <a:t> </a:t>
            </a:r>
            <a:r>
              <a:rPr lang="en-US" dirty="0" err="1">
                <a:latin typeface="Calibri"/>
                <a:cs typeface="Calibri"/>
              </a:rPr>
              <a:t>nem</a:t>
            </a:r>
            <a:r>
              <a:rPr lang="en-US" dirty="0">
                <a:latin typeface="Calibri"/>
                <a:cs typeface="Calibri"/>
              </a:rPr>
              <a:t> </a:t>
            </a:r>
            <a:r>
              <a:rPr lang="en-US" dirty="0" err="1">
                <a:latin typeface="Calibri"/>
                <a:cs typeface="Calibri"/>
              </a:rPr>
              <a:t>og</a:t>
            </a:r>
            <a:r>
              <a:rPr lang="en-US" dirty="0">
                <a:latin typeface="Calibri"/>
                <a:cs typeface="Calibri"/>
              </a:rPr>
              <a:t> </a:t>
            </a:r>
            <a:r>
              <a:rPr lang="en-US" dirty="0" err="1">
                <a:latin typeface="Calibri"/>
                <a:cs typeface="Calibri"/>
              </a:rPr>
              <a:t>smidig</a:t>
            </a:r>
            <a:r>
              <a:rPr lang="en-US" dirty="0">
                <a:latin typeface="Calibri"/>
                <a:cs typeface="Calibri"/>
              </a:rPr>
              <a:t>. </a:t>
            </a:r>
          </a:p>
          <a:p>
            <a:endParaRPr lang="en-US" dirty="0">
              <a:latin typeface="Calibri"/>
              <a:cs typeface="Calibri"/>
            </a:endParaRPr>
          </a:p>
          <a:p>
            <a:r>
              <a:rPr lang="en-US" dirty="0" err="1">
                <a:latin typeface="Calibri"/>
                <a:cs typeface="Calibri"/>
              </a:rPr>
              <a:t>Puljen</a:t>
            </a:r>
            <a:r>
              <a:rPr lang="en-US" dirty="0">
                <a:latin typeface="Calibri"/>
                <a:cs typeface="Calibri"/>
              </a:rPr>
              <a:t> </a:t>
            </a:r>
            <a:r>
              <a:rPr lang="en-US" dirty="0" err="1">
                <a:latin typeface="Calibri"/>
                <a:cs typeface="Calibri"/>
              </a:rPr>
              <a:t>dækker</a:t>
            </a:r>
            <a:r>
              <a:rPr lang="en-US" dirty="0">
                <a:latin typeface="Calibri"/>
                <a:cs typeface="Calibri"/>
              </a:rPr>
              <a:t> </a:t>
            </a:r>
            <a:r>
              <a:rPr lang="en-US" dirty="0" err="1">
                <a:latin typeface="Calibri"/>
                <a:cs typeface="Calibri"/>
              </a:rPr>
              <a:t>som</a:t>
            </a:r>
            <a:r>
              <a:rPr lang="en-US" dirty="0">
                <a:latin typeface="Calibri"/>
                <a:cs typeface="Calibri"/>
              </a:rPr>
              <a:t> </a:t>
            </a:r>
            <a:r>
              <a:rPr lang="en-US" dirty="0" err="1">
                <a:latin typeface="Calibri"/>
                <a:cs typeface="Calibri"/>
              </a:rPr>
              <a:t>udgangspunkt</a:t>
            </a:r>
            <a:r>
              <a:rPr lang="en-US" dirty="0">
                <a:latin typeface="Calibri"/>
                <a:cs typeface="Calibri"/>
              </a:rPr>
              <a:t> alle </a:t>
            </a:r>
            <a:r>
              <a:rPr lang="en-US" dirty="0" err="1">
                <a:latin typeface="Calibri"/>
                <a:cs typeface="Calibri"/>
              </a:rPr>
              <a:t>omkostninger</a:t>
            </a:r>
            <a:r>
              <a:rPr lang="en-US" dirty="0">
                <a:latin typeface="Calibri"/>
                <a:cs typeface="Calibri"/>
              </a:rPr>
              <a:t> incl. </a:t>
            </a:r>
            <a:r>
              <a:rPr lang="en-US" dirty="0" err="1">
                <a:latin typeface="Calibri"/>
                <a:cs typeface="Calibri"/>
              </a:rPr>
              <a:t>Bøger</a:t>
            </a:r>
            <a:r>
              <a:rPr lang="en-US" dirty="0">
                <a:latin typeface="Calibri"/>
                <a:cs typeface="Calibri"/>
              </a:rPr>
              <a:t> mv. Du </a:t>
            </a:r>
            <a:r>
              <a:rPr lang="en-US" dirty="0" err="1">
                <a:latin typeface="Calibri"/>
                <a:cs typeface="Calibri"/>
              </a:rPr>
              <a:t>skal</a:t>
            </a:r>
            <a:r>
              <a:rPr lang="en-US" dirty="0">
                <a:latin typeface="Calibri"/>
                <a:cs typeface="Calibri"/>
              </a:rPr>
              <a:t> </a:t>
            </a:r>
            <a:r>
              <a:rPr lang="en-US" dirty="0" err="1">
                <a:latin typeface="Calibri"/>
                <a:cs typeface="Calibri"/>
              </a:rPr>
              <a:t>aftale</a:t>
            </a:r>
            <a:r>
              <a:rPr lang="en-US" dirty="0">
                <a:latin typeface="Calibri"/>
                <a:cs typeface="Calibri"/>
              </a:rPr>
              <a:t> </a:t>
            </a:r>
            <a:r>
              <a:rPr lang="en-US" dirty="0" err="1">
                <a:latin typeface="Calibri"/>
                <a:cs typeface="Calibri"/>
              </a:rPr>
              <a:t>frihed</a:t>
            </a:r>
            <a:r>
              <a:rPr lang="en-US" dirty="0">
                <a:latin typeface="Calibri"/>
                <a:cs typeface="Calibri"/>
              </a:rPr>
              <a:t> </a:t>
            </a:r>
            <a:r>
              <a:rPr lang="en-US" dirty="0" err="1">
                <a:latin typeface="Calibri"/>
                <a:cs typeface="Calibri"/>
              </a:rPr>
              <a:t>og</a:t>
            </a:r>
            <a:r>
              <a:rPr lang="en-US" dirty="0">
                <a:latin typeface="Calibri"/>
                <a:cs typeface="Calibri"/>
              </a:rPr>
              <a:t> </a:t>
            </a:r>
            <a:r>
              <a:rPr lang="en-US" dirty="0" err="1">
                <a:latin typeface="Calibri"/>
                <a:cs typeface="Calibri"/>
              </a:rPr>
              <a:t>eventuel</a:t>
            </a:r>
            <a:r>
              <a:rPr lang="en-US" dirty="0">
                <a:latin typeface="Calibri"/>
                <a:cs typeface="Calibri"/>
              </a:rPr>
              <a:t> transport med </a:t>
            </a:r>
            <a:r>
              <a:rPr lang="en-US" dirty="0" err="1">
                <a:latin typeface="Calibri"/>
                <a:cs typeface="Calibri"/>
              </a:rPr>
              <a:t>lederen</a:t>
            </a:r>
            <a:r>
              <a:rPr lang="en-US" dirty="0">
                <a:latin typeface="Calibri"/>
                <a:cs typeface="Calibri"/>
              </a:rPr>
              <a:t>. </a:t>
            </a:r>
          </a:p>
          <a:p>
            <a:endParaRPr lang="en-US" dirty="0">
              <a:latin typeface="Calibri"/>
              <a:cs typeface="Calibri"/>
            </a:endParaRPr>
          </a:p>
          <a:p>
            <a:r>
              <a:rPr lang="en-US" dirty="0">
                <a:latin typeface="Calibri"/>
                <a:cs typeface="Calibri"/>
              </a:rPr>
              <a:t>Du </a:t>
            </a:r>
            <a:r>
              <a:rPr lang="en-US" dirty="0" err="1">
                <a:latin typeface="Calibri"/>
                <a:cs typeface="Calibri"/>
              </a:rPr>
              <a:t>kan</a:t>
            </a:r>
            <a:r>
              <a:rPr lang="en-US" dirty="0">
                <a:latin typeface="Calibri"/>
                <a:cs typeface="Calibri"/>
              </a:rPr>
              <a:t> </a:t>
            </a:r>
            <a:r>
              <a:rPr lang="en-US" dirty="0" err="1">
                <a:latin typeface="Calibri"/>
                <a:cs typeface="Calibri"/>
              </a:rPr>
              <a:t>deltage</a:t>
            </a:r>
            <a:r>
              <a:rPr lang="en-US" dirty="0">
                <a:latin typeface="Calibri"/>
                <a:cs typeface="Calibri"/>
              </a:rPr>
              <a:t> I op </a:t>
            </a:r>
            <a:r>
              <a:rPr lang="en-US" dirty="0" err="1">
                <a:latin typeface="Calibri"/>
                <a:cs typeface="Calibri"/>
              </a:rPr>
              <a:t>til</a:t>
            </a:r>
            <a:r>
              <a:rPr lang="en-US" dirty="0">
                <a:latin typeface="Calibri"/>
                <a:cs typeface="Calibri"/>
              </a:rPr>
              <a:t> 3 </a:t>
            </a:r>
            <a:r>
              <a:rPr lang="en-US" dirty="0" err="1">
                <a:latin typeface="Calibri"/>
                <a:cs typeface="Calibri"/>
              </a:rPr>
              <a:t>kurser</a:t>
            </a:r>
            <a:r>
              <a:rPr lang="en-US" dirty="0">
                <a:latin typeface="Calibri"/>
                <a:cs typeface="Calibri"/>
              </a:rPr>
              <a:t> om </a:t>
            </a:r>
            <a:r>
              <a:rPr lang="en-US" dirty="0" err="1">
                <a:latin typeface="Calibri"/>
                <a:cs typeface="Calibri"/>
              </a:rPr>
              <a:t>året</a:t>
            </a:r>
            <a:r>
              <a:rPr lang="en-US" dirty="0">
                <a:latin typeface="Calibri"/>
                <a:cs typeface="Calibri"/>
              </a:rPr>
              <a:t>, dog </a:t>
            </a:r>
            <a:r>
              <a:rPr lang="en-US" dirty="0" err="1">
                <a:latin typeface="Calibri"/>
                <a:cs typeface="Calibri"/>
              </a:rPr>
              <a:t>maksimalt</a:t>
            </a:r>
            <a:r>
              <a:rPr lang="en-US" dirty="0">
                <a:latin typeface="Calibri"/>
                <a:cs typeface="Calibri"/>
              </a:rPr>
              <a:t> </a:t>
            </a:r>
            <a:r>
              <a:rPr lang="en-US" dirty="0" err="1">
                <a:latin typeface="Calibri"/>
                <a:cs typeface="Calibri"/>
              </a:rPr>
              <a:t>hvad</a:t>
            </a:r>
            <a:r>
              <a:rPr lang="en-US" dirty="0">
                <a:latin typeface="Calibri"/>
                <a:cs typeface="Calibri"/>
              </a:rPr>
              <a:t> der </a:t>
            </a:r>
            <a:r>
              <a:rPr lang="en-US" dirty="0" err="1">
                <a:latin typeface="Calibri"/>
                <a:cs typeface="Calibri"/>
              </a:rPr>
              <a:t>svarer</a:t>
            </a:r>
            <a:r>
              <a:rPr lang="en-US" dirty="0">
                <a:latin typeface="Calibri"/>
                <a:cs typeface="Calibri"/>
              </a:rPr>
              <a:t> </a:t>
            </a:r>
            <a:r>
              <a:rPr lang="en-US" dirty="0" err="1">
                <a:latin typeface="Calibri"/>
                <a:cs typeface="Calibri"/>
              </a:rPr>
              <a:t>til</a:t>
            </a:r>
            <a:r>
              <a:rPr lang="en-US" dirty="0">
                <a:latin typeface="Calibri"/>
                <a:cs typeface="Calibri"/>
              </a:rPr>
              <a:t> 15 ECTS-point, </a:t>
            </a:r>
            <a:r>
              <a:rPr lang="en-US" dirty="0" err="1">
                <a:latin typeface="Calibri"/>
                <a:cs typeface="Calibri"/>
              </a:rPr>
              <a:t>hvilket</a:t>
            </a:r>
            <a:r>
              <a:rPr lang="en-US" dirty="0">
                <a:latin typeface="Calibri"/>
                <a:cs typeface="Calibri"/>
              </a:rPr>
              <a:t> er et </a:t>
            </a:r>
            <a:r>
              <a:rPr lang="en-US" dirty="0" err="1">
                <a:latin typeface="Calibri"/>
                <a:cs typeface="Calibri"/>
              </a:rPr>
              <a:t>pointsystem</a:t>
            </a:r>
            <a:r>
              <a:rPr lang="en-US" dirty="0">
                <a:latin typeface="Calibri"/>
                <a:cs typeface="Calibri"/>
              </a:rPr>
              <a:t> </a:t>
            </a:r>
            <a:r>
              <a:rPr lang="en-US" dirty="0" err="1">
                <a:latin typeface="Calibri"/>
                <a:cs typeface="Calibri"/>
              </a:rPr>
              <a:t>hvor</a:t>
            </a:r>
            <a:r>
              <a:rPr lang="en-US" dirty="0">
                <a:latin typeface="Calibri"/>
                <a:cs typeface="Calibri"/>
              </a:rPr>
              <a:t> </a:t>
            </a:r>
            <a:r>
              <a:rPr lang="en-US" dirty="0" err="1">
                <a:latin typeface="Calibri"/>
                <a:cs typeface="Calibri"/>
              </a:rPr>
              <a:t>nogle</a:t>
            </a:r>
            <a:r>
              <a:rPr lang="en-US" dirty="0">
                <a:latin typeface="Calibri"/>
                <a:cs typeface="Calibri"/>
              </a:rPr>
              <a:t> </a:t>
            </a:r>
            <a:r>
              <a:rPr lang="en-US" dirty="0" err="1">
                <a:latin typeface="Calibri"/>
                <a:cs typeface="Calibri"/>
              </a:rPr>
              <a:t>af</a:t>
            </a:r>
            <a:r>
              <a:rPr lang="en-US" dirty="0">
                <a:latin typeface="Calibri"/>
                <a:cs typeface="Calibri"/>
              </a:rPr>
              <a:t> </a:t>
            </a:r>
            <a:r>
              <a:rPr lang="en-US" dirty="0" err="1">
                <a:latin typeface="Calibri"/>
                <a:cs typeface="Calibri"/>
              </a:rPr>
              <a:t>kurserne</a:t>
            </a:r>
            <a:r>
              <a:rPr lang="en-US" dirty="0">
                <a:latin typeface="Calibri"/>
                <a:cs typeface="Calibri"/>
              </a:rPr>
              <a:t> giver dig et </a:t>
            </a:r>
            <a:r>
              <a:rPr lang="en-US" dirty="0" err="1">
                <a:latin typeface="Calibri"/>
                <a:cs typeface="Calibri"/>
              </a:rPr>
              <a:t>vist</a:t>
            </a:r>
            <a:r>
              <a:rPr lang="en-US" dirty="0">
                <a:latin typeface="Calibri"/>
                <a:cs typeface="Calibri"/>
              </a:rPr>
              <a:t> </a:t>
            </a:r>
            <a:r>
              <a:rPr lang="en-US" dirty="0" err="1">
                <a:latin typeface="Calibri"/>
                <a:cs typeface="Calibri"/>
              </a:rPr>
              <a:t>antal</a:t>
            </a:r>
            <a:r>
              <a:rPr lang="en-US" dirty="0">
                <a:latin typeface="Calibri"/>
                <a:cs typeface="Calibri"/>
              </a:rPr>
              <a:t> point, </a:t>
            </a:r>
            <a:r>
              <a:rPr lang="en-US" dirty="0" err="1">
                <a:latin typeface="Calibri"/>
                <a:cs typeface="Calibri"/>
              </a:rPr>
              <a:t>som</a:t>
            </a:r>
            <a:r>
              <a:rPr lang="en-US" dirty="0">
                <a:latin typeface="Calibri"/>
                <a:cs typeface="Calibri"/>
              </a:rPr>
              <a:t> du </a:t>
            </a:r>
            <a:r>
              <a:rPr lang="en-US" dirty="0" err="1">
                <a:latin typeface="Calibri"/>
                <a:cs typeface="Calibri"/>
              </a:rPr>
              <a:t>kan</a:t>
            </a:r>
            <a:r>
              <a:rPr lang="en-US" dirty="0">
                <a:latin typeface="Calibri"/>
                <a:cs typeface="Calibri"/>
              </a:rPr>
              <a:t> </a:t>
            </a:r>
            <a:r>
              <a:rPr lang="en-US" dirty="0" err="1">
                <a:latin typeface="Calibri"/>
                <a:cs typeface="Calibri"/>
              </a:rPr>
              <a:t>bruge</a:t>
            </a:r>
            <a:r>
              <a:rPr lang="en-US" dirty="0">
                <a:latin typeface="Calibri"/>
                <a:cs typeface="Calibri"/>
              </a:rPr>
              <a:t> I din </a:t>
            </a:r>
            <a:r>
              <a:rPr lang="en-US" dirty="0" err="1">
                <a:latin typeface="Calibri"/>
                <a:cs typeface="Calibri"/>
              </a:rPr>
              <a:t>videre</a:t>
            </a:r>
            <a:r>
              <a:rPr lang="en-US" dirty="0">
                <a:latin typeface="Calibri"/>
                <a:cs typeface="Calibri"/>
              </a:rPr>
              <a:t> </a:t>
            </a:r>
            <a:r>
              <a:rPr lang="en-US" dirty="0" err="1">
                <a:latin typeface="Calibri"/>
                <a:cs typeface="Calibri"/>
              </a:rPr>
              <a:t>uddannelse</a:t>
            </a:r>
            <a:r>
              <a:rPr lang="en-US" dirty="0">
                <a:latin typeface="Calibri"/>
                <a:cs typeface="Calibri"/>
              </a:rPr>
              <a:t>. </a:t>
            </a:r>
          </a:p>
          <a:p>
            <a:endParaRPr lang="en-US" dirty="0">
              <a:latin typeface="Calibri"/>
              <a:cs typeface="Calibri"/>
            </a:endParaRPr>
          </a:p>
          <a:p>
            <a:r>
              <a:rPr lang="en-US" dirty="0">
                <a:latin typeface="Calibri"/>
                <a:cs typeface="Calibri"/>
              </a:rPr>
              <a:t>Der </a:t>
            </a:r>
            <a:r>
              <a:rPr lang="en-US" dirty="0" err="1">
                <a:latin typeface="Calibri"/>
                <a:cs typeface="Calibri"/>
              </a:rPr>
              <a:t>kan</a:t>
            </a:r>
            <a:r>
              <a:rPr lang="en-US" dirty="0">
                <a:latin typeface="Calibri"/>
                <a:cs typeface="Calibri"/>
              </a:rPr>
              <a:t> </a:t>
            </a:r>
            <a:r>
              <a:rPr lang="en-US" dirty="0" err="1">
                <a:latin typeface="Calibri"/>
                <a:cs typeface="Calibri"/>
              </a:rPr>
              <a:t>søges</a:t>
            </a:r>
            <a:r>
              <a:rPr lang="en-US" dirty="0">
                <a:latin typeface="Calibri"/>
                <a:cs typeface="Calibri"/>
              </a:rPr>
              <a:t> </a:t>
            </a:r>
            <a:r>
              <a:rPr lang="en-US" dirty="0" err="1">
                <a:latin typeface="Calibri"/>
                <a:cs typeface="Calibri"/>
              </a:rPr>
              <a:t>på</a:t>
            </a:r>
            <a:r>
              <a:rPr lang="en-US" dirty="0">
                <a:latin typeface="Calibri"/>
                <a:cs typeface="Calibri"/>
              </a:rPr>
              <a:t> </a:t>
            </a:r>
            <a:r>
              <a:rPr lang="en-US" dirty="0" err="1">
                <a:latin typeface="Calibri"/>
                <a:cs typeface="Calibri"/>
              </a:rPr>
              <a:t>individuelt</a:t>
            </a:r>
            <a:r>
              <a:rPr lang="en-US" dirty="0">
                <a:latin typeface="Calibri"/>
                <a:cs typeface="Calibri"/>
              </a:rPr>
              <a:t> basis, men finder </a:t>
            </a:r>
            <a:r>
              <a:rPr lang="en-US" dirty="0" err="1">
                <a:latin typeface="Calibri"/>
                <a:cs typeface="Calibri"/>
              </a:rPr>
              <a:t>afdeleingen</a:t>
            </a:r>
            <a:r>
              <a:rPr lang="en-US" dirty="0">
                <a:latin typeface="Calibri"/>
                <a:cs typeface="Calibri"/>
              </a:rPr>
              <a:t>/</a:t>
            </a:r>
            <a:r>
              <a:rPr lang="en-US" dirty="0" err="1">
                <a:latin typeface="Calibri"/>
                <a:cs typeface="Calibri"/>
              </a:rPr>
              <a:t>teamet</a:t>
            </a:r>
            <a:r>
              <a:rPr lang="en-US" dirty="0">
                <a:latin typeface="Calibri"/>
                <a:cs typeface="Calibri"/>
              </a:rPr>
              <a:t> </a:t>
            </a:r>
            <a:r>
              <a:rPr lang="en-US" dirty="0" err="1">
                <a:latin typeface="Calibri"/>
                <a:cs typeface="Calibri"/>
              </a:rPr>
              <a:t>ud</a:t>
            </a:r>
            <a:r>
              <a:rPr lang="en-US" dirty="0">
                <a:latin typeface="Calibri"/>
                <a:cs typeface="Calibri"/>
              </a:rPr>
              <a:t> </a:t>
            </a:r>
            <a:r>
              <a:rPr lang="en-US" dirty="0" err="1">
                <a:latin typeface="Calibri"/>
                <a:cs typeface="Calibri"/>
              </a:rPr>
              <a:t>af</a:t>
            </a:r>
            <a:r>
              <a:rPr lang="en-US" dirty="0">
                <a:latin typeface="Calibri"/>
                <a:cs typeface="Calibri"/>
              </a:rPr>
              <a:t> at de </a:t>
            </a:r>
            <a:r>
              <a:rPr lang="en-US" dirty="0" err="1">
                <a:latin typeface="Calibri"/>
                <a:cs typeface="Calibri"/>
              </a:rPr>
              <a:t>vil</a:t>
            </a:r>
            <a:r>
              <a:rPr lang="en-US" dirty="0">
                <a:latin typeface="Calibri"/>
                <a:cs typeface="Calibri"/>
              </a:rPr>
              <a:t> </a:t>
            </a:r>
            <a:r>
              <a:rPr lang="en-US" dirty="0" err="1">
                <a:latin typeface="Calibri"/>
                <a:cs typeface="Calibri"/>
              </a:rPr>
              <a:t>tage</a:t>
            </a:r>
            <a:r>
              <a:rPr lang="en-US" dirty="0">
                <a:latin typeface="Calibri"/>
                <a:cs typeface="Calibri"/>
              </a:rPr>
              <a:t> et </a:t>
            </a:r>
            <a:r>
              <a:rPr lang="en-US" dirty="0" err="1">
                <a:latin typeface="Calibri"/>
                <a:cs typeface="Calibri"/>
              </a:rPr>
              <a:t>kursus</a:t>
            </a:r>
            <a:r>
              <a:rPr lang="en-US" dirty="0">
                <a:latin typeface="Calibri"/>
                <a:cs typeface="Calibri"/>
              </a:rPr>
              <a:t> </a:t>
            </a:r>
            <a:r>
              <a:rPr lang="en-US" dirty="0" err="1">
                <a:latin typeface="Calibri"/>
                <a:cs typeface="Calibri"/>
              </a:rPr>
              <a:t>sammen</a:t>
            </a:r>
            <a:r>
              <a:rPr lang="en-US" dirty="0">
                <a:latin typeface="Calibri"/>
                <a:cs typeface="Calibri"/>
              </a:rPr>
              <a:t>, er der </a:t>
            </a:r>
            <a:r>
              <a:rPr lang="en-US" dirty="0" err="1">
                <a:latin typeface="Calibri"/>
                <a:cs typeface="Calibri"/>
              </a:rPr>
              <a:t>også</a:t>
            </a:r>
            <a:r>
              <a:rPr lang="en-US" dirty="0">
                <a:latin typeface="Calibri"/>
                <a:cs typeface="Calibri"/>
              </a:rPr>
              <a:t> </a:t>
            </a:r>
            <a:r>
              <a:rPr lang="en-US" dirty="0" err="1">
                <a:latin typeface="Calibri"/>
                <a:cs typeface="Calibri"/>
              </a:rPr>
              <a:t>muligheder</a:t>
            </a:r>
            <a:r>
              <a:rPr lang="en-US" dirty="0">
                <a:latin typeface="Calibri"/>
                <a:cs typeface="Calibri"/>
              </a:rPr>
              <a:t> for det. </a:t>
            </a:r>
          </a:p>
        </p:txBody>
      </p:sp>
    </p:spTree>
    <p:extLst>
      <p:ext uri="{BB962C8B-B14F-4D97-AF65-F5344CB8AC3E}">
        <p14:creationId xmlns:p14="http://schemas.microsoft.com/office/powerpoint/2010/main" val="2201275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Det er </a:t>
            </a:r>
            <a:r>
              <a:rPr lang="en-US" dirty="0" err="1">
                <a:latin typeface="Calibri"/>
                <a:cs typeface="Calibri"/>
              </a:rPr>
              <a:t>en</a:t>
            </a:r>
            <a:r>
              <a:rPr lang="en-US" dirty="0">
                <a:latin typeface="Calibri"/>
                <a:cs typeface="Calibri"/>
              </a:rPr>
              <a:t> </a:t>
            </a:r>
            <a:r>
              <a:rPr lang="en-US" dirty="0" err="1">
                <a:latin typeface="Calibri"/>
                <a:cs typeface="Calibri"/>
              </a:rPr>
              <a:t>relativ</a:t>
            </a:r>
            <a:r>
              <a:rPr lang="en-US" dirty="0">
                <a:latin typeface="Calibri"/>
                <a:cs typeface="Calibri"/>
              </a:rPr>
              <a:t> </a:t>
            </a:r>
            <a:r>
              <a:rPr lang="en-US" dirty="0" err="1">
                <a:latin typeface="Calibri"/>
                <a:cs typeface="Calibri"/>
              </a:rPr>
              <a:t>kort</a:t>
            </a:r>
            <a:r>
              <a:rPr lang="en-US" dirty="0">
                <a:latin typeface="Calibri"/>
                <a:cs typeface="Calibri"/>
              </a:rPr>
              <a:t> procedure at </a:t>
            </a:r>
            <a:r>
              <a:rPr lang="en-US" dirty="0" err="1">
                <a:latin typeface="Calibri"/>
                <a:cs typeface="Calibri"/>
              </a:rPr>
              <a:t>få</a:t>
            </a:r>
            <a:r>
              <a:rPr lang="en-US" dirty="0">
                <a:latin typeface="Calibri"/>
                <a:cs typeface="Calibri"/>
              </a:rPr>
              <a:t> </a:t>
            </a:r>
            <a:r>
              <a:rPr lang="en-US" dirty="0" err="1">
                <a:latin typeface="Calibri"/>
                <a:cs typeface="Calibri"/>
              </a:rPr>
              <a:t>adgang</a:t>
            </a:r>
            <a:r>
              <a:rPr lang="en-US" dirty="0">
                <a:latin typeface="Calibri"/>
                <a:cs typeface="Calibri"/>
              </a:rPr>
              <a:t> </a:t>
            </a:r>
            <a:r>
              <a:rPr lang="en-US" dirty="0" err="1">
                <a:latin typeface="Calibri"/>
                <a:cs typeface="Calibri"/>
              </a:rPr>
              <a:t>til</a:t>
            </a:r>
            <a:r>
              <a:rPr lang="en-US" dirty="0">
                <a:latin typeface="Calibri"/>
                <a:cs typeface="Calibri"/>
              </a:rPr>
              <a:t> </a:t>
            </a:r>
            <a:r>
              <a:rPr lang="en-US" dirty="0" err="1">
                <a:latin typeface="Calibri"/>
                <a:cs typeface="Calibri"/>
              </a:rPr>
              <a:t>kurserne</a:t>
            </a:r>
            <a:r>
              <a:rPr lang="en-US" dirty="0">
                <a:latin typeface="Calibri"/>
                <a:cs typeface="Calibri"/>
              </a:rPr>
              <a:t>. (</a:t>
            </a:r>
            <a:r>
              <a:rPr lang="en-US" dirty="0" err="1">
                <a:latin typeface="Calibri"/>
                <a:cs typeface="Calibri"/>
              </a:rPr>
              <a:t>Gennemgå</a:t>
            </a:r>
            <a:r>
              <a:rPr lang="en-US" dirty="0">
                <a:latin typeface="Calibri"/>
                <a:cs typeface="Calibri"/>
              </a:rPr>
              <a:t> de 4 step). </a:t>
            </a:r>
          </a:p>
          <a:p>
            <a:endParaRPr lang="en-US" dirty="0">
              <a:latin typeface="Calibri"/>
              <a:cs typeface="Calibri"/>
            </a:endParaRPr>
          </a:p>
          <a:p>
            <a:r>
              <a:rPr lang="en-US" dirty="0" err="1">
                <a:latin typeface="Calibri"/>
                <a:cs typeface="Calibri"/>
              </a:rPr>
              <a:t>Undersøg</a:t>
            </a:r>
            <a:r>
              <a:rPr lang="en-US" dirty="0">
                <a:latin typeface="Calibri"/>
                <a:cs typeface="Calibri"/>
              </a:rPr>
              <a:t> </a:t>
            </a:r>
            <a:r>
              <a:rPr lang="en-US" dirty="0" err="1">
                <a:latin typeface="Calibri"/>
                <a:cs typeface="Calibri"/>
              </a:rPr>
              <a:t>kurset</a:t>
            </a:r>
            <a:r>
              <a:rPr lang="en-US" dirty="0">
                <a:latin typeface="Calibri"/>
                <a:cs typeface="Calibri"/>
              </a:rPr>
              <a:t> – find </a:t>
            </a:r>
            <a:r>
              <a:rPr lang="en-US" dirty="0" err="1">
                <a:latin typeface="Calibri"/>
                <a:cs typeface="Calibri"/>
              </a:rPr>
              <a:t>noget</a:t>
            </a:r>
            <a:r>
              <a:rPr lang="en-US" dirty="0">
                <a:latin typeface="Calibri"/>
                <a:cs typeface="Calibri"/>
              </a:rPr>
              <a:t> </a:t>
            </a:r>
            <a:r>
              <a:rPr lang="en-US" dirty="0" err="1">
                <a:latin typeface="Calibri"/>
                <a:cs typeface="Calibri"/>
              </a:rPr>
              <a:t>spændende</a:t>
            </a:r>
            <a:r>
              <a:rPr lang="en-US" dirty="0">
                <a:latin typeface="Calibri"/>
                <a:cs typeface="Calibri"/>
              </a:rPr>
              <a:t> at </a:t>
            </a:r>
            <a:r>
              <a:rPr lang="en-US" dirty="0" err="1">
                <a:latin typeface="Calibri"/>
                <a:cs typeface="Calibri"/>
              </a:rPr>
              <a:t>uddanne</a:t>
            </a:r>
            <a:r>
              <a:rPr lang="en-US" dirty="0">
                <a:latin typeface="Calibri"/>
                <a:cs typeface="Calibri"/>
              </a:rPr>
              <a:t> dig I</a:t>
            </a:r>
          </a:p>
          <a:p>
            <a:endParaRPr lang="en-US" dirty="0">
              <a:latin typeface="Calibri"/>
              <a:cs typeface="Calibri"/>
            </a:endParaRPr>
          </a:p>
          <a:p>
            <a:r>
              <a:rPr lang="en-US" dirty="0">
                <a:latin typeface="Calibri"/>
                <a:cs typeface="Calibri"/>
              </a:rPr>
              <a:t>Tal med din </a:t>
            </a:r>
            <a:r>
              <a:rPr lang="en-US" dirty="0" err="1">
                <a:latin typeface="Calibri"/>
                <a:cs typeface="Calibri"/>
              </a:rPr>
              <a:t>leder</a:t>
            </a:r>
            <a:r>
              <a:rPr lang="en-US" dirty="0">
                <a:latin typeface="Calibri"/>
                <a:cs typeface="Calibri"/>
              </a:rPr>
              <a:t>, der </a:t>
            </a:r>
            <a:r>
              <a:rPr lang="en-US" dirty="0" err="1">
                <a:latin typeface="Calibri"/>
                <a:cs typeface="Calibri"/>
              </a:rPr>
              <a:t>skal</a:t>
            </a:r>
            <a:r>
              <a:rPr lang="en-US" dirty="0">
                <a:latin typeface="Calibri"/>
                <a:cs typeface="Calibri"/>
              </a:rPr>
              <a:t> </a:t>
            </a:r>
            <a:r>
              <a:rPr lang="en-US" dirty="0" err="1">
                <a:latin typeface="Calibri"/>
                <a:cs typeface="Calibri"/>
              </a:rPr>
              <a:t>afstemmes</a:t>
            </a:r>
            <a:r>
              <a:rPr lang="en-US" dirty="0">
                <a:latin typeface="Calibri"/>
                <a:cs typeface="Calibri"/>
              </a:rPr>
              <a:t> </a:t>
            </a:r>
            <a:r>
              <a:rPr lang="en-US" dirty="0" err="1">
                <a:latin typeface="Calibri"/>
                <a:cs typeface="Calibri"/>
              </a:rPr>
              <a:t>tid</a:t>
            </a:r>
            <a:r>
              <a:rPr lang="en-US" dirty="0">
                <a:latin typeface="Calibri"/>
                <a:cs typeface="Calibri"/>
              </a:rPr>
              <a:t> </a:t>
            </a:r>
            <a:r>
              <a:rPr lang="en-US" dirty="0" err="1">
                <a:latin typeface="Calibri"/>
                <a:cs typeface="Calibri"/>
              </a:rPr>
              <a:t>til</a:t>
            </a:r>
            <a:r>
              <a:rPr lang="en-US" dirty="0">
                <a:latin typeface="Calibri"/>
                <a:cs typeface="Calibri"/>
              </a:rPr>
              <a:t> </a:t>
            </a:r>
            <a:r>
              <a:rPr lang="en-US" dirty="0" err="1">
                <a:latin typeface="Calibri"/>
                <a:cs typeface="Calibri"/>
              </a:rPr>
              <a:t>kurset</a:t>
            </a:r>
            <a:r>
              <a:rPr lang="en-US" dirty="0">
                <a:latin typeface="Calibri"/>
                <a:cs typeface="Calibri"/>
              </a:rPr>
              <a:t>, </a:t>
            </a:r>
            <a:r>
              <a:rPr lang="en-US" dirty="0" err="1">
                <a:latin typeface="Calibri"/>
                <a:cs typeface="Calibri"/>
              </a:rPr>
              <a:t>samt</a:t>
            </a:r>
            <a:r>
              <a:rPr lang="en-US" dirty="0">
                <a:latin typeface="Calibri"/>
                <a:cs typeface="Calibri"/>
              </a:rPr>
              <a:t> </a:t>
            </a:r>
            <a:r>
              <a:rPr lang="en-US" dirty="0" err="1">
                <a:latin typeface="Calibri"/>
                <a:cs typeface="Calibri"/>
              </a:rPr>
              <a:t>evt</a:t>
            </a:r>
            <a:r>
              <a:rPr lang="en-US" dirty="0">
                <a:latin typeface="Calibri"/>
                <a:cs typeface="Calibri"/>
              </a:rPr>
              <a:t>. </a:t>
            </a:r>
            <a:r>
              <a:rPr lang="en-US" dirty="0" err="1">
                <a:latin typeface="Calibri"/>
                <a:cs typeface="Calibri"/>
              </a:rPr>
              <a:t>Transportomkostninger</a:t>
            </a:r>
          </a:p>
          <a:p>
            <a:endParaRPr lang="en-US" dirty="0">
              <a:latin typeface="Calibri"/>
              <a:cs typeface="Calibri"/>
            </a:endParaRPr>
          </a:p>
          <a:p>
            <a:r>
              <a:rPr lang="en-US" dirty="0" err="1">
                <a:latin typeface="Calibri"/>
                <a:cs typeface="Calibri"/>
              </a:rPr>
              <a:t>Ansøg</a:t>
            </a:r>
            <a:r>
              <a:rPr lang="en-US" dirty="0">
                <a:latin typeface="Calibri"/>
                <a:cs typeface="Calibri"/>
              </a:rPr>
              <a:t> online, </a:t>
            </a:r>
            <a:r>
              <a:rPr lang="en-US" dirty="0" err="1">
                <a:latin typeface="Calibri"/>
                <a:cs typeface="Calibri"/>
              </a:rPr>
              <a:t>og</a:t>
            </a:r>
            <a:r>
              <a:rPr lang="en-US" dirty="0">
                <a:latin typeface="Calibri"/>
                <a:cs typeface="Calibri"/>
              </a:rPr>
              <a:t> du </a:t>
            </a:r>
            <a:r>
              <a:rPr lang="en-US" dirty="0" err="1">
                <a:latin typeface="Calibri"/>
                <a:cs typeface="Calibri"/>
              </a:rPr>
              <a:t>vil</a:t>
            </a:r>
            <a:r>
              <a:rPr lang="en-US" dirty="0">
                <a:latin typeface="Calibri"/>
                <a:cs typeface="Calibri"/>
              </a:rPr>
              <a:t> </a:t>
            </a:r>
            <a:r>
              <a:rPr lang="en-US" dirty="0" err="1">
                <a:latin typeface="Calibri"/>
                <a:cs typeface="Calibri"/>
              </a:rPr>
              <a:t>blive</a:t>
            </a:r>
            <a:r>
              <a:rPr lang="en-US" dirty="0">
                <a:latin typeface="Calibri"/>
                <a:cs typeface="Calibri"/>
              </a:rPr>
              <a:t> </a:t>
            </a:r>
            <a:r>
              <a:rPr lang="en-US" dirty="0" err="1">
                <a:latin typeface="Calibri"/>
                <a:cs typeface="Calibri"/>
              </a:rPr>
              <a:t>kontaktet</a:t>
            </a:r>
            <a:r>
              <a:rPr lang="en-US" dirty="0">
                <a:latin typeface="Calibri"/>
                <a:cs typeface="Calibri"/>
              </a:rPr>
              <a:t> </a:t>
            </a:r>
            <a:r>
              <a:rPr lang="en-US" dirty="0" err="1">
                <a:latin typeface="Calibri"/>
                <a:cs typeface="Calibri"/>
              </a:rPr>
              <a:t>af</a:t>
            </a:r>
            <a:r>
              <a:rPr lang="en-US" dirty="0">
                <a:latin typeface="Calibri"/>
                <a:cs typeface="Calibri"/>
              </a:rPr>
              <a:t> </a:t>
            </a:r>
            <a:r>
              <a:rPr lang="en-US" dirty="0" err="1">
                <a:latin typeface="Calibri"/>
                <a:cs typeface="Calibri"/>
              </a:rPr>
              <a:t>kursusudbyderen</a:t>
            </a:r>
            <a:r>
              <a:rPr lang="en-US" dirty="0">
                <a:latin typeface="Calibri"/>
                <a:cs typeface="Calibri"/>
              </a:rPr>
              <a:t>. Der </a:t>
            </a:r>
            <a:r>
              <a:rPr lang="en-US" dirty="0" err="1">
                <a:latin typeface="Calibri"/>
                <a:cs typeface="Calibri"/>
              </a:rPr>
              <a:t>kan</a:t>
            </a:r>
            <a:r>
              <a:rPr lang="en-US" dirty="0">
                <a:latin typeface="Calibri"/>
                <a:cs typeface="Calibri"/>
              </a:rPr>
              <a:t> </a:t>
            </a:r>
            <a:r>
              <a:rPr lang="en-US" dirty="0" err="1">
                <a:latin typeface="Calibri"/>
                <a:cs typeface="Calibri"/>
              </a:rPr>
              <a:t>være</a:t>
            </a:r>
            <a:r>
              <a:rPr lang="en-US" dirty="0">
                <a:latin typeface="Calibri"/>
                <a:cs typeface="Calibri"/>
              </a:rPr>
              <a:t> ting der </a:t>
            </a:r>
            <a:r>
              <a:rPr lang="en-US" dirty="0" err="1">
                <a:latin typeface="Calibri"/>
                <a:cs typeface="Calibri"/>
              </a:rPr>
              <a:t>skal</a:t>
            </a:r>
            <a:r>
              <a:rPr lang="en-US" dirty="0">
                <a:latin typeface="Calibri"/>
                <a:cs typeface="Calibri"/>
              </a:rPr>
              <a:t> </a:t>
            </a:r>
            <a:r>
              <a:rPr lang="en-US" dirty="0" err="1">
                <a:latin typeface="Calibri"/>
                <a:cs typeface="Calibri"/>
              </a:rPr>
              <a:t>afklares</a:t>
            </a:r>
            <a:r>
              <a:rPr lang="en-US" dirty="0">
                <a:latin typeface="Calibri"/>
                <a:cs typeface="Calibri"/>
              </a:rPr>
              <a:t> </a:t>
            </a:r>
            <a:r>
              <a:rPr lang="en-US" dirty="0" err="1">
                <a:latin typeface="Calibri"/>
                <a:cs typeface="Calibri"/>
              </a:rPr>
              <a:t>inden</a:t>
            </a:r>
            <a:r>
              <a:rPr lang="en-US" dirty="0">
                <a:latin typeface="Calibri"/>
                <a:cs typeface="Calibri"/>
              </a:rPr>
              <a:t> du </a:t>
            </a:r>
            <a:r>
              <a:rPr lang="en-US" dirty="0" err="1">
                <a:latin typeface="Calibri"/>
                <a:cs typeface="Calibri"/>
              </a:rPr>
              <a:t>kan</a:t>
            </a:r>
            <a:r>
              <a:rPr lang="en-US" dirty="0">
                <a:latin typeface="Calibri"/>
                <a:cs typeface="Calibri"/>
              </a:rPr>
              <a:t> </a:t>
            </a:r>
            <a:r>
              <a:rPr lang="en-US" dirty="0" err="1">
                <a:latin typeface="Calibri"/>
                <a:cs typeface="Calibri"/>
              </a:rPr>
              <a:t>starte</a:t>
            </a:r>
            <a:r>
              <a:rPr lang="en-US" dirty="0">
                <a:latin typeface="Calibri"/>
                <a:cs typeface="Calibri"/>
              </a:rPr>
              <a:t> </a:t>
            </a:r>
            <a:r>
              <a:rPr lang="en-US" dirty="0" err="1">
                <a:latin typeface="Calibri"/>
                <a:cs typeface="Calibri"/>
              </a:rPr>
              <a:t>på</a:t>
            </a:r>
            <a:r>
              <a:rPr lang="en-US" dirty="0">
                <a:latin typeface="Calibri"/>
                <a:cs typeface="Calibri"/>
              </a:rPr>
              <a:t> </a:t>
            </a:r>
            <a:r>
              <a:rPr lang="en-US" dirty="0" err="1">
                <a:latin typeface="Calibri"/>
                <a:cs typeface="Calibri"/>
              </a:rPr>
              <a:t>kurset</a:t>
            </a:r>
            <a:r>
              <a:rPr lang="en-US" dirty="0">
                <a:latin typeface="Calibri"/>
                <a:cs typeface="Calibri"/>
              </a:rPr>
              <a:t>, men </a:t>
            </a:r>
            <a:r>
              <a:rPr lang="en-US" dirty="0" err="1">
                <a:latin typeface="Calibri"/>
                <a:cs typeface="Calibri"/>
              </a:rPr>
              <a:t>som</a:t>
            </a:r>
            <a:r>
              <a:rPr lang="en-US" dirty="0">
                <a:latin typeface="Calibri"/>
                <a:cs typeface="Calibri"/>
              </a:rPr>
              <a:t> </a:t>
            </a:r>
            <a:r>
              <a:rPr lang="en-US" dirty="0" err="1">
                <a:latin typeface="Calibri"/>
                <a:cs typeface="Calibri"/>
              </a:rPr>
              <a:t>tommelfinderregel</a:t>
            </a:r>
            <a:r>
              <a:rPr lang="en-US" dirty="0">
                <a:latin typeface="Calibri"/>
                <a:cs typeface="Calibri"/>
              </a:rPr>
              <a:t> </a:t>
            </a:r>
            <a:r>
              <a:rPr lang="en-US" dirty="0" err="1">
                <a:latin typeface="Calibri"/>
                <a:cs typeface="Calibri"/>
              </a:rPr>
              <a:t>går</a:t>
            </a:r>
            <a:r>
              <a:rPr lang="en-US" dirty="0">
                <a:latin typeface="Calibri"/>
                <a:cs typeface="Calibri"/>
              </a:rPr>
              <a:t> det </a:t>
            </a:r>
            <a:r>
              <a:rPr lang="en-US" dirty="0" err="1">
                <a:latin typeface="Calibri"/>
                <a:cs typeface="Calibri"/>
              </a:rPr>
              <a:t>hurtigt</a:t>
            </a:r>
            <a:r>
              <a:rPr lang="en-US" dirty="0">
                <a:latin typeface="Calibri"/>
                <a:cs typeface="Calibri"/>
              </a:rPr>
              <a:t> </a:t>
            </a:r>
            <a:r>
              <a:rPr lang="en-US" dirty="0" err="1">
                <a:latin typeface="Calibri"/>
                <a:cs typeface="Calibri"/>
              </a:rPr>
              <a:t>og</a:t>
            </a:r>
            <a:r>
              <a:rPr lang="en-US" dirty="0">
                <a:latin typeface="Calibri"/>
                <a:cs typeface="Calibri"/>
              </a:rPr>
              <a:t> </a:t>
            </a:r>
            <a:r>
              <a:rPr lang="en-US" dirty="0" err="1">
                <a:latin typeface="Calibri"/>
                <a:cs typeface="Calibri"/>
              </a:rPr>
              <a:t>nemt</a:t>
            </a:r>
            <a:r>
              <a:rPr lang="en-US" dirty="0">
                <a:latin typeface="Calibri"/>
                <a:cs typeface="Calibri"/>
              </a:rPr>
              <a:t> at </a:t>
            </a:r>
            <a:r>
              <a:rPr lang="en-US" dirty="0" err="1">
                <a:latin typeface="Calibri"/>
                <a:cs typeface="Calibri"/>
              </a:rPr>
              <a:t>starte</a:t>
            </a:r>
            <a:r>
              <a:rPr lang="en-US" dirty="0">
                <a:latin typeface="Calibri"/>
                <a:cs typeface="Calibri"/>
              </a:rPr>
              <a:t> et </a:t>
            </a:r>
            <a:r>
              <a:rPr lang="en-US" dirty="0" err="1">
                <a:latin typeface="Calibri"/>
                <a:cs typeface="Calibri"/>
              </a:rPr>
              <a:t>kursus</a:t>
            </a:r>
            <a:r>
              <a:rPr lang="en-US" dirty="0">
                <a:latin typeface="Calibri"/>
                <a:cs typeface="Calibri"/>
              </a:rPr>
              <a:t> op.</a:t>
            </a:r>
          </a:p>
          <a:p>
            <a:endParaRPr lang="en-US" dirty="0">
              <a:latin typeface="Calibri"/>
              <a:cs typeface="Calibri"/>
            </a:endParaRPr>
          </a:p>
          <a:p>
            <a:endParaRPr lang="en-US" dirty="0">
              <a:latin typeface="Calibri"/>
              <a:cs typeface="Calibri"/>
            </a:endParaRPr>
          </a:p>
        </p:txBody>
      </p:sp>
    </p:spTree>
    <p:extLst>
      <p:ext uri="{BB962C8B-B14F-4D97-AF65-F5344CB8AC3E}">
        <p14:creationId xmlns:p14="http://schemas.microsoft.com/office/powerpoint/2010/main" val="2321071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a:cs typeface="Calibri"/>
              </a:rPr>
              <a:t>Her er </a:t>
            </a:r>
            <a:r>
              <a:rPr lang="en-US" dirty="0" err="1">
                <a:latin typeface="Calibri"/>
                <a:cs typeface="Calibri"/>
              </a:rPr>
              <a:t>svar</a:t>
            </a:r>
            <a:r>
              <a:rPr lang="en-US" dirty="0">
                <a:latin typeface="Calibri"/>
                <a:cs typeface="Calibri"/>
              </a:rPr>
              <a:t> </a:t>
            </a:r>
            <a:r>
              <a:rPr lang="en-US" dirty="0" err="1">
                <a:latin typeface="Calibri"/>
                <a:cs typeface="Calibri"/>
              </a:rPr>
              <a:t>på</a:t>
            </a:r>
            <a:r>
              <a:rPr lang="en-US" dirty="0">
                <a:latin typeface="Calibri"/>
                <a:cs typeface="Calibri"/>
              </a:rPr>
              <a:t> </a:t>
            </a:r>
            <a:r>
              <a:rPr lang="en-US" dirty="0" err="1">
                <a:latin typeface="Calibri"/>
                <a:cs typeface="Calibri"/>
              </a:rPr>
              <a:t>langt</a:t>
            </a:r>
            <a:r>
              <a:rPr lang="en-US" dirty="0">
                <a:latin typeface="Calibri"/>
                <a:cs typeface="Calibri"/>
              </a:rPr>
              <a:t> de </a:t>
            </a:r>
            <a:r>
              <a:rPr lang="en-US" dirty="0" err="1">
                <a:latin typeface="Calibri"/>
                <a:cs typeface="Calibri"/>
              </a:rPr>
              <a:t>fleste</a:t>
            </a:r>
            <a:r>
              <a:rPr lang="en-US" dirty="0">
                <a:latin typeface="Calibri"/>
                <a:cs typeface="Calibri"/>
              </a:rPr>
              <a:t> </a:t>
            </a:r>
            <a:r>
              <a:rPr lang="en-US" dirty="0" err="1">
                <a:latin typeface="Calibri"/>
                <a:cs typeface="Calibri"/>
              </a:rPr>
              <a:t>spørgsmål</a:t>
            </a:r>
            <a:r>
              <a:rPr lang="en-US" dirty="0">
                <a:latin typeface="Calibri"/>
                <a:cs typeface="Calibri"/>
              </a:rPr>
              <a:t> - finder du </a:t>
            </a:r>
            <a:r>
              <a:rPr lang="en-US" dirty="0" err="1">
                <a:latin typeface="Calibri"/>
                <a:cs typeface="Calibri"/>
              </a:rPr>
              <a:t>ikke</a:t>
            </a:r>
            <a:r>
              <a:rPr lang="en-US" dirty="0">
                <a:latin typeface="Calibri"/>
                <a:cs typeface="Calibri"/>
              </a:rPr>
              <a:t> </a:t>
            </a:r>
            <a:r>
              <a:rPr lang="en-US" dirty="0" err="1">
                <a:latin typeface="Calibri"/>
                <a:cs typeface="Calibri"/>
              </a:rPr>
              <a:t>svar</a:t>
            </a:r>
            <a:r>
              <a:rPr lang="en-US" dirty="0">
                <a:latin typeface="Calibri"/>
                <a:cs typeface="Calibri"/>
              </a:rPr>
              <a:t>, </a:t>
            </a:r>
            <a:r>
              <a:rPr lang="en-US" dirty="0" err="1">
                <a:latin typeface="Calibri"/>
                <a:cs typeface="Calibri"/>
              </a:rPr>
              <a:t>så</a:t>
            </a:r>
            <a:r>
              <a:rPr lang="en-US" dirty="0">
                <a:latin typeface="Calibri"/>
                <a:cs typeface="Calibri"/>
              </a:rPr>
              <a:t> er der </a:t>
            </a:r>
            <a:r>
              <a:rPr lang="en-US" dirty="0" err="1">
                <a:latin typeface="Calibri"/>
                <a:cs typeface="Calibri"/>
              </a:rPr>
              <a:t>på</a:t>
            </a:r>
            <a:r>
              <a:rPr lang="en-US" dirty="0">
                <a:latin typeface="Calibri"/>
                <a:cs typeface="Calibri"/>
              </a:rPr>
              <a:t> </a:t>
            </a:r>
            <a:r>
              <a:rPr lang="en-US" dirty="0" err="1">
                <a:latin typeface="Calibri"/>
                <a:cs typeface="Calibri"/>
              </a:rPr>
              <a:t>siden</a:t>
            </a:r>
            <a:r>
              <a:rPr lang="en-US" dirty="0">
                <a:latin typeface="Calibri"/>
                <a:cs typeface="Calibri"/>
              </a:rPr>
              <a:t> </a:t>
            </a:r>
            <a:r>
              <a:rPr lang="en-US" dirty="0" err="1">
                <a:latin typeface="Calibri"/>
                <a:cs typeface="Calibri"/>
              </a:rPr>
              <a:t>kontaktoplysninger</a:t>
            </a:r>
            <a:r>
              <a:rPr lang="en-US" dirty="0">
                <a:latin typeface="Calibri"/>
                <a:cs typeface="Calibri"/>
              </a:rPr>
              <a:t> du </a:t>
            </a:r>
            <a:r>
              <a:rPr lang="en-US" dirty="0" err="1">
                <a:latin typeface="Calibri"/>
                <a:cs typeface="Calibri"/>
              </a:rPr>
              <a:t>kan</a:t>
            </a:r>
            <a:r>
              <a:rPr lang="en-US" dirty="0">
                <a:latin typeface="Calibri"/>
                <a:cs typeface="Calibri"/>
              </a:rPr>
              <a:t> </a:t>
            </a:r>
            <a:r>
              <a:rPr lang="en-US" dirty="0" err="1">
                <a:latin typeface="Calibri"/>
                <a:cs typeface="Calibri"/>
              </a:rPr>
              <a:t>benytte</a:t>
            </a:r>
            <a:r>
              <a:rPr lang="en-US" dirty="0">
                <a:latin typeface="Calibri"/>
                <a:cs typeface="Calibri"/>
              </a:rPr>
              <a:t>. </a:t>
            </a:r>
          </a:p>
          <a:p>
            <a:endParaRPr lang="en-US" dirty="0">
              <a:latin typeface="Calibri"/>
              <a:cs typeface="Calibri"/>
            </a:endParaRPr>
          </a:p>
          <a:p>
            <a:r>
              <a:rPr lang="en-US" dirty="0">
                <a:latin typeface="Calibri"/>
                <a:cs typeface="Calibri"/>
              </a:rPr>
              <a:t>Jeg </a:t>
            </a:r>
            <a:r>
              <a:rPr lang="en-US" dirty="0" err="1">
                <a:latin typeface="Calibri"/>
                <a:cs typeface="Calibri"/>
              </a:rPr>
              <a:t>håber</a:t>
            </a:r>
            <a:r>
              <a:rPr lang="en-US" dirty="0">
                <a:latin typeface="Calibri"/>
                <a:cs typeface="Calibri"/>
              </a:rPr>
              <a:t> I alle </a:t>
            </a:r>
            <a:r>
              <a:rPr lang="en-US" dirty="0" err="1">
                <a:latin typeface="Calibri"/>
                <a:cs typeface="Calibri"/>
              </a:rPr>
              <a:t>sammen</a:t>
            </a:r>
            <a:r>
              <a:rPr lang="en-US" dirty="0">
                <a:latin typeface="Calibri"/>
                <a:cs typeface="Calibri"/>
              </a:rPr>
              <a:t> </a:t>
            </a:r>
            <a:r>
              <a:rPr lang="en-US" dirty="0" err="1">
                <a:latin typeface="Calibri"/>
                <a:cs typeface="Calibri"/>
              </a:rPr>
              <a:t>vil</a:t>
            </a:r>
            <a:r>
              <a:rPr lang="en-US" dirty="0">
                <a:latin typeface="Calibri"/>
                <a:cs typeface="Calibri"/>
              </a:rPr>
              <a:t> </a:t>
            </a:r>
            <a:r>
              <a:rPr lang="en-US" dirty="0" err="1">
                <a:latin typeface="Calibri"/>
                <a:cs typeface="Calibri"/>
              </a:rPr>
              <a:t>gå</a:t>
            </a:r>
            <a:r>
              <a:rPr lang="en-US" dirty="0">
                <a:latin typeface="Calibri"/>
                <a:cs typeface="Calibri"/>
              </a:rPr>
              <a:t> </a:t>
            </a:r>
            <a:r>
              <a:rPr lang="en-US" dirty="0" err="1">
                <a:latin typeface="Calibri"/>
                <a:cs typeface="Calibri"/>
              </a:rPr>
              <a:t>ind</a:t>
            </a:r>
            <a:r>
              <a:rPr lang="en-US" dirty="0">
                <a:latin typeface="Calibri"/>
                <a:cs typeface="Calibri"/>
              </a:rPr>
              <a:t> </a:t>
            </a:r>
            <a:r>
              <a:rPr lang="en-US" dirty="0" err="1">
                <a:latin typeface="Calibri"/>
                <a:cs typeface="Calibri"/>
              </a:rPr>
              <a:t>og</a:t>
            </a:r>
            <a:r>
              <a:rPr lang="en-US" dirty="0">
                <a:latin typeface="Calibri"/>
                <a:cs typeface="Calibri"/>
              </a:rPr>
              <a:t> </a:t>
            </a:r>
            <a:r>
              <a:rPr lang="en-US" dirty="0" err="1">
                <a:latin typeface="Calibri"/>
                <a:cs typeface="Calibri"/>
              </a:rPr>
              <a:t>kigge</a:t>
            </a:r>
            <a:r>
              <a:rPr lang="en-US" dirty="0">
                <a:latin typeface="Calibri"/>
                <a:cs typeface="Calibri"/>
              </a:rPr>
              <a:t> </a:t>
            </a:r>
            <a:r>
              <a:rPr lang="en-US" dirty="0" err="1">
                <a:latin typeface="Calibri"/>
                <a:cs typeface="Calibri"/>
              </a:rPr>
              <a:t>mulighederne</a:t>
            </a:r>
            <a:r>
              <a:rPr lang="en-US" dirty="0">
                <a:latin typeface="Calibri"/>
                <a:cs typeface="Calibri"/>
              </a:rPr>
              <a:t> </a:t>
            </a:r>
            <a:r>
              <a:rPr lang="en-US" dirty="0" err="1">
                <a:latin typeface="Calibri"/>
                <a:cs typeface="Calibri"/>
              </a:rPr>
              <a:t>igennem</a:t>
            </a:r>
            <a:r>
              <a:rPr lang="en-US" dirty="0">
                <a:latin typeface="Calibri"/>
                <a:cs typeface="Calibri"/>
              </a:rPr>
              <a:t>, </a:t>
            </a:r>
            <a:r>
              <a:rPr lang="en-US" dirty="0" err="1">
                <a:latin typeface="Calibri"/>
                <a:cs typeface="Calibri"/>
              </a:rPr>
              <a:t>og</a:t>
            </a:r>
            <a:r>
              <a:rPr lang="en-US" dirty="0">
                <a:latin typeface="Calibri"/>
                <a:cs typeface="Calibri"/>
              </a:rPr>
              <a:t> </a:t>
            </a:r>
            <a:r>
              <a:rPr lang="en-US" dirty="0" err="1">
                <a:latin typeface="Calibri"/>
                <a:cs typeface="Calibri"/>
              </a:rPr>
              <a:t>så</a:t>
            </a:r>
            <a:r>
              <a:rPr lang="en-US" dirty="0">
                <a:latin typeface="Calibri"/>
                <a:cs typeface="Calibri"/>
              </a:rPr>
              <a:t> </a:t>
            </a:r>
            <a:r>
              <a:rPr lang="en-US" dirty="0" err="1">
                <a:latin typeface="Calibri"/>
                <a:cs typeface="Calibri"/>
              </a:rPr>
              <a:t>finde</a:t>
            </a:r>
            <a:r>
              <a:rPr lang="en-US" dirty="0">
                <a:latin typeface="Calibri"/>
                <a:cs typeface="Calibri"/>
              </a:rPr>
              <a:t> et par </a:t>
            </a:r>
            <a:r>
              <a:rPr lang="en-US" dirty="0" err="1">
                <a:latin typeface="Calibri"/>
                <a:cs typeface="Calibri"/>
              </a:rPr>
              <a:t>mulige</a:t>
            </a:r>
            <a:r>
              <a:rPr lang="en-US" dirty="0">
                <a:latin typeface="Calibri"/>
                <a:cs typeface="Calibri"/>
              </a:rPr>
              <a:t> </a:t>
            </a:r>
            <a:r>
              <a:rPr lang="en-US" dirty="0" err="1">
                <a:latin typeface="Calibri"/>
                <a:cs typeface="Calibri"/>
              </a:rPr>
              <a:t>kurser</a:t>
            </a:r>
            <a:r>
              <a:rPr lang="en-US" dirty="0">
                <a:latin typeface="Calibri"/>
                <a:cs typeface="Calibri"/>
              </a:rPr>
              <a:t>. </a:t>
            </a:r>
          </a:p>
          <a:p>
            <a:endParaRPr lang="en-US" dirty="0">
              <a:latin typeface="Calibri"/>
              <a:cs typeface="Calibri"/>
            </a:endParaRPr>
          </a:p>
          <a:p>
            <a:r>
              <a:rPr lang="en-US" dirty="0">
                <a:latin typeface="Calibri"/>
                <a:cs typeface="Calibri"/>
              </a:rPr>
              <a:t>Det er </a:t>
            </a:r>
            <a:r>
              <a:rPr lang="en-US" dirty="0" err="1">
                <a:latin typeface="Calibri"/>
                <a:cs typeface="Calibri"/>
              </a:rPr>
              <a:t>vigtigt</a:t>
            </a:r>
            <a:r>
              <a:rPr lang="en-US" dirty="0">
                <a:latin typeface="Calibri"/>
                <a:cs typeface="Calibri"/>
              </a:rPr>
              <a:t> at </a:t>
            </a:r>
            <a:r>
              <a:rPr lang="en-US" dirty="0" err="1">
                <a:latin typeface="Calibri"/>
                <a:cs typeface="Calibri"/>
              </a:rPr>
              <a:t>uddanne</a:t>
            </a:r>
            <a:r>
              <a:rPr lang="en-US" dirty="0">
                <a:latin typeface="Calibri"/>
                <a:cs typeface="Calibri"/>
              </a:rPr>
              <a:t> sig, for at </a:t>
            </a:r>
            <a:r>
              <a:rPr lang="en-US" dirty="0" err="1">
                <a:latin typeface="Calibri"/>
                <a:cs typeface="Calibri"/>
              </a:rPr>
              <a:t>holde</a:t>
            </a:r>
            <a:r>
              <a:rPr lang="en-US" dirty="0">
                <a:latin typeface="Calibri"/>
                <a:cs typeface="Calibri"/>
              </a:rPr>
              <a:t> </a:t>
            </a:r>
            <a:r>
              <a:rPr lang="en-US" dirty="0" err="1">
                <a:latin typeface="Calibri"/>
                <a:cs typeface="Calibri"/>
              </a:rPr>
              <a:t>kompetencerne</a:t>
            </a:r>
            <a:r>
              <a:rPr lang="en-US" dirty="0">
                <a:latin typeface="Calibri"/>
                <a:cs typeface="Calibri"/>
              </a:rPr>
              <a:t> </a:t>
            </a:r>
            <a:r>
              <a:rPr lang="en-US" dirty="0" err="1">
                <a:latin typeface="Calibri"/>
                <a:cs typeface="Calibri"/>
              </a:rPr>
              <a:t>ved</a:t>
            </a:r>
            <a:r>
              <a:rPr lang="en-US" dirty="0">
                <a:latin typeface="Calibri"/>
                <a:cs typeface="Calibri"/>
              </a:rPr>
              <a:t> </a:t>
            </a:r>
            <a:r>
              <a:rPr lang="en-US" dirty="0" err="1">
                <a:latin typeface="Calibri"/>
                <a:cs typeface="Calibri"/>
              </a:rPr>
              <a:t>lige</a:t>
            </a:r>
            <a:r>
              <a:rPr lang="en-US" dirty="0">
                <a:latin typeface="Calibri"/>
                <a:cs typeface="Calibri"/>
              </a:rPr>
              <a:t>. Jeg </a:t>
            </a:r>
            <a:r>
              <a:rPr lang="en-US" dirty="0" err="1">
                <a:latin typeface="Calibri"/>
                <a:cs typeface="Calibri"/>
              </a:rPr>
              <a:t>ved</a:t>
            </a:r>
            <a:r>
              <a:rPr lang="en-US" dirty="0">
                <a:latin typeface="Calibri"/>
                <a:cs typeface="Calibri"/>
              </a:rPr>
              <a:t> det </a:t>
            </a:r>
            <a:r>
              <a:rPr lang="en-US" dirty="0" err="1">
                <a:latin typeface="Calibri"/>
                <a:cs typeface="Calibri"/>
              </a:rPr>
              <a:t>går</a:t>
            </a:r>
            <a:r>
              <a:rPr lang="en-US" dirty="0">
                <a:latin typeface="Calibri"/>
                <a:cs typeface="Calibri"/>
              </a:rPr>
              <a:t> </a:t>
            </a:r>
            <a:r>
              <a:rPr lang="en-US" dirty="0" err="1">
                <a:latin typeface="Calibri"/>
                <a:cs typeface="Calibri"/>
              </a:rPr>
              <a:t>stærkt</a:t>
            </a:r>
            <a:r>
              <a:rPr lang="en-US" dirty="0">
                <a:latin typeface="Calibri"/>
                <a:cs typeface="Calibri"/>
              </a:rPr>
              <a:t> </a:t>
            </a:r>
            <a:r>
              <a:rPr lang="en-US" dirty="0" err="1">
                <a:latin typeface="Calibri"/>
                <a:cs typeface="Calibri"/>
              </a:rPr>
              <a:t>og</a:t>
            </a:r>
            <a:r>
              <a:rPr lang="en-US" dirty="0">
                <a:latin typeface="Calibri"/>
                <a:cs typeface="Calibri"/>
              </a:rPr>
              <a:t> det </a:t>
            </a:r>
            <a:r>
              <a:rPr lang="en-US" dirty="0" err="1">
                <a:latin typeface="Calibri"/>
                <a:cs typeface="Calibri"/>
              </a:rPr>
              <a:t>synes</a:t>
            </a:r>
            <a:r>
              <a:rPr lang="en-US" dirty="0">
                <a:latin typeface="Calibri"/>
                <a:cs typeface="Calibri"/>
              </a:rPr>
              <a:t> </a:t>
            </a:r>
            <a:r>
              <a:rPr lang="en-US" dirty="0" err="1">
                <a:latin typeface="Calibri"/>
                <a:cs typeface="Calibri"/>
              </a:rPr>
              <a:t>svært</a:t>
            </a:r>
            <a:r>
              <a:rPr lang="en-US" dirty="0">
                <a:latin typeface="Calibri"/>
                <a:cs typeface="Calibri"/>
              </a:rPr>
              <a:t> at </a:t>
            </a:r>
            <a:r>
              <a:rPr lang="en-US" dirty="0" err="1">
                <a:latin typeface="Calibri"/>
                <a:cs typeface="Calibri"/>
              </a:rPr>
              <a:t>få</a:t>
            </a:r>
            <a:r>
              <a:rPr lang="en-US" dirty="0">
                <a:latin typeface="Calibri"/>
                <a:cs typeface="Calibri"/>
              </a:rPr>
              <a:t> </a:t>
            </a:r>
            <a:r>
              <a:rPr lang="en-US" dirty="0" err="1">
                <a:latin typeface="Calibri"/>
                <a:cs typeface="Calibri"/>
              </a:rPr>
              <a:t>tid</a:t>
            </a:r>
            <a:r>
              <a:rPr lang="en-US" dirty="0">
                <a:latin typeface="Calibri"/>
                <a:cs typeface="Calibri"/>
              </a:rPr>
              <a:t> </a:t>
            </a:r>
            <a:r>
              <a:rPr lang="en-US" dirty="0" err="1">
                <a:latin typeface="Calibri"/>
                <a:cs typeface="Calibri"/>
              </a:rPr>
              <a:t>til</a:t>
            </a:r>
            <a:r>
              <a:rPr lang="en-US" dirty="0">
                <a:latin typeface="Calibri"/>
                <a:cs typeface="Calibri"/>
              </a:rPr>
              <a:t> </a:t>
            </a:r>
            <a:r>
              <a:rPr lang="en-US" dirty="0" err="1">
                <a:latin typeface="Calibri"/>
                <a:cs typeface="Calibri"/>
              </a:rPr>
              <a:t>uddannelse</a:t>
            </a:r>
            <a:r>
              <a:rPr lang="en-US" dirty="0">
                <a:latin typeface="Calibri"/>
                <a:cs typeface="Calibri"/>
              </a:rPr>
              <a:t>, men vi </a:t>
            </a:r>
            <a:r>
              <a:rPr lang="en-US" dirty="0" err="1">
                <a:latin typeface="Calibri"/>
                <a:cs typeface="Calibri"/>
              </a:rPr>
              <a:t>ved</a:t>
            </a:r>
            <a:r>
              <a:rPr lang="en-US" dirty="0">
                <a:latin typeface="Calibri"/>
                <a:cs typeface="Calibri"/>
              </a:rPr>
              <a:t> </a:t>
            </a:r>
            <a:r>
              <a:rPr lang="en-US" dirty="0" err="1">
                <a:latin typeface="Calibri"/>
                <a:cs typeface="Calibri"/>
              </a:rPr>
              <a:t>også</a:t>
            </a:r>
            <a:r>
              <a:rPr lang="en-US" dirty="0">
                <a:latin typeface="Calibri"/>
                <a:cs typeface="Calibri"/>
              </a:rPr>
              <a:t> </a:t>
            </a:r>
            <a:r>
              <a:rPr lang="en-US" dirty="0" err="1">
                <a:latin typeface="Calibri"/>
                <a:cs typeface="Calibri"/>
              </a:rPr>
              <a:t>godt</a:t>
            </a:r>
            <a:r>
              <a:rPr lang="en-US" dirty="0">
                <a:latin typeface="Calibri"/>
                <a:cs typeface="Calibri"/>
              </a:rPr>
              <a:t> alle</a:t>
            </a:r>
          </a:p>
          <a:p>
            <a:r>
              <a:rPr lang="en-US" dirty="0" err="1">
                <a:latin typeface="Calibri"/>
                <a:cs typeface="Calibri"/>
              </a:rPr>
              <a:t>Hvor</a:t>
            </a:r>
            <a:r>
              <a:rPr lang="en-US" dirty="0">
                <a:latin typeface="Calibri"/>
                <a:cs typeface="Calibri"/>
              </a:rPr>
              <a:t> </a:t>
            </a:r>
            <a:r>
              <a:rPr lang="en-US" dirty="0" err="1">
                <a:latin typeface="Calibri"/>
                <a:cs typeface="Calibri"/>
              </a:rPr>
              <a:t>tilfredsstillende</a:t>
            </a:r>
            <a:r>
              <a:rPr lang="en-US" dirty="0">
                <a:latin typeface="Calibri"/>
                <a:cs typeface="Calibri"/>
              </a:rPr>
              <a:t> det er at </a:t>
            </a:r>
            <a:r>
              <a:rPr lang="en-US" dirty="0" err="1">
                <a:latin typeface="Calibri"/>
                <a:cs typeface="Calibri"/>
              </a:rPr>
              <a:t>lære</a:t>
            </a:r>
            <a:r>
              <a:rPr lang="en-US" dirty="0">
                <a:latin typeface="Calibri"/>
                <a:cs typeface="Calibri"/>
              </a:rPr>
              <a:t> </a:t>
            </a:r>
            <a:r>
              <a:rPr lang="en-US" dirty="0" err="1">
                <a:latin typeface="Calibri"/>
                <a:cs typeface="Calibri"/>
              </a:rPr>
              <a:t>nyt</a:t>
            </a:r>
            <a:r>
              <a:rPr lang="en-US" dirty="0">
                <a:latin typeface="Calibri"/>
                <a:cs typeface="Calibri"/>
              </a:rPr>
              <a:t>, </a:t>
            </a:r>
            <a:r>
              <a:rPr lang="en-US" dirty="0" err="1">
                <a:latin typeface="Calibri"/>
                <a:cs typeface="Calibri"/>
              </a:rPr>
              <a:t>og</a:t>
            </a:r>
            <a:r>
              <a:rPr lang="en-US" dirty="0">
                <a:latin typeface="Calibri"/>
                <a:cs typeface="Calibri"/>
              </a:rPr>
              <a:t> </a:t>
            </a:r>
            <a:r>
              <a:rPr lang="en-US" dirty="0" err="1">
                <a:latin typeface="Calibri"/>
                <a:cs typeface="Calibri"/>
              </a:rPr>
              <a:t>få</a:t>
            </a:r>
            <a:r>
              <a:rPr lang="en-US" dirty="0">
                <a:latin typeface="Calibri"/>
                <a:cs typeface="Calibri"/>
              </a:rPr>
              <a:t> </a:t>
            </a:r>
            <a:r>
              <a:rPr lang="en-US" dirty="0" err="1">
                <a:latin typeface="Calibri"/>
                <a:cs typeface="Calibri"/>
              </a:rPr>
              <a:t>lidt</a:t>
            </a:r>
            <a:r>
              <a:rPr lang="en-US" dirty="0">
                <a:latin typeface="Calibri"/>
                <a:cs typeface="Calibri"/>
              </a:rPr>
              <a:t> mere </a:t>
            </a:r>
            <a:r>
              <a:rPr lang="en-US" dirty="0" err="1">
                <a:latin typeface="Calibri"/>
                <a:cs typeface="Calibri"/>
              </a:rPr>
              <a:t>på</a:t>
            </a:r>
            <a:r>
              <a:rPr lang="en-US" dirty="0">
                <a:latin typeface="Calibri"/>
                <a:cs typeface="Calibri"/>
              </a:rPr>
              <a:t> </a:t>
            </a:r>
            <a:r>
              <a:rPr lang="en-US" dirty="0" err="1">
                <a:latin typeface="Calibri"/>
                <a:cs typeface="Calibri"/>
              </a:rPr>
              <a:t>CV'et</a:t>
            </a:r>
            <a:r>
              <a:rPr lang="en-US" dirty="0">
                <a:latin typeface="Calibri"/>
                <a:cs typeface="Calibri"/>
              </a:rPr>
              <a:t>. At </a:t>
            </a:r>
            <a:r>
              <a:rPr lang="en-US" dirty="0" err="1">
                <a:latin typeface="Calibri"/>
                <a:cs typeface="Calibri"/>
              </a:rPr>
              <a:t>bevare</a:t>
            </a:r>
            <a:r>
              <a:rPr lang="en-US" dirty="0">
                <a:latin typeface="Calibri"/>
                <a:cs typeface="Calibri"/>
              </a:rPr>
              <a:t> sit </a:t>
            </a:r>
            <a:r>
              <a:rPr lang="en-US" dirty="0" err="1">
                <a:latin typeface="Calibri"/>
                <a:cs typeface="Calibri"/>
              </a:rPr>
              <a:t>uddannelsesniveau</a:t>
            </a:r>
            <a:r>
              <a:rPr lang="en-US" dirty="0">
                <a:latin typeface="Calibri"/>
                <a:cs typeface="Calibri"/>
              </a:rPr>
              <a:t> er </a:t>
            </a:r>
            <a:r>
              <a:rPr lang="en-US" dirty="0" err="1">
                <a:latin typeface="Calibri"/>
                <a:cs typeface="Calibri"/>
              </a:rPr>
              <a:t>vigtigt</a:t>
            </a:r>
            <a:r>
              <a:rPr lang="en-US" dirty="0">
                <a:latin typeface="Calibri"/>
                <a:cs typeface="Calibri"/>
              </a:rPr>
              <a:t> I </a:t>
            </a:r>
            <a:r>
              <a:rPr lang="en-US" dirty="0" err="1">
                <a:latin typeface="Calibri"/>
                <a:cs typeface="Calibri"/>
              </a:rPr>
              <a:t>en</a:t>
            </a:r>
            <a:r>
              <a:rPr lang="en-US" dirty="0">
                <a:latin typeface="Calibri"/>
                <a:cs typeface="Calibri"/>
              </a:rPr>
              <a:t> </a:t>
            </a:r>
            <a:r>
              <a:rPr lang="en-US" dirty="0" err="1">
                <a:latin typeface="Calibri"/>
                <a:cs typeface="Calibri"/>
              </a:rPr>
              <a:t>hektisk</a:t>
            </a:r>
            <a:r>
              <a:rPr lang="en-US" dirty="0">
                <a:latin typeface="Calibri"/>
                <a:cs typeface="Calibri"/>
              </a:rPr>
              <a:t> </a:t>
            </a:r>
            <a:r>
              <a:rPr lang="en-US" dirty="0" err="1">
                <a:latin typeface="Calibri"/>
                <a:cs typeface="Calibri"/>
              </a:rPr>
              <a:t>tid</a:t>
            </a:r>
            <a:r>
              <a:rPr lang="en-US" dirty="0">
                <a:latin typeface="Calibri"/>
                <a:cs typeface="Calibri"/>
              </a:rPr>
              <a:t>. </a:t>
            </a:r>
          </a:p>
          <a:p>
            <a:endParaRPr lang="en-US" dirty="0">
              <a:latin typeface="Calibri"/>
              <a:cs typeface="Calibri"/>
            </a:endParaRPr>
          </a:p>
          <a:p>
            <a:endParaRPr lang="en-US" dirty="0">
              <a:latin typeface="Calibri"/>
              <a:cs typeface="Calibri"/>
            </a:endParaRPr>
          </a:p>
        </p:txBody>
      </p:sp>
    </p:spTree>
    <p:extLst>
      <p:ext uri="{BB962C8B-B14F-4D97-AF65-F5344CB8AC3E}">
        <p14:creationId xmlns:p14="http://schemas.microsoft.com/office/powerpoint/2010/main" val="1905483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 dirty="0">
                <a:latin typeface="Arial"/>
                <a:cs typeface="Arial"/>
              </a:rPr>
              <a:t>With the signing of the Collective agreement in 2014, the Financial Competence Fund(</a:t>
            </a:r>
            <a:r>
              <a:rPr lang="en" dirty="0" err="1">
                <a:latin typeface="Arial"/>
                <a:cs typeface="Arial"/>
              </a:rPr>
              <a:t>Finanskompetencepuljen</a:t>
            </a:r>
            <a:r>
              <a:rPr lang="en" dirty="0">
                <a:latin typeface="Arial"/>
                <a:cs typeface="Arial"/>
              </a:rPr>
              <a:t>) was launched. It has gone from containing relatively few courses to offering over 250 courses and degree programs, so there is something for everyone.</a:t>
            </a:r>
            <a:endParaRPr lang="en-US" dirty="0">
              <a:latin typeface="Arial"/>
              <a:cs typeface="Arial"/>
            </a:endParaRPr>
          </a:p>
        </p:txBody>
      </p:sp>
    </p:spTree>
    <p:extLst>
      <p:ext uri="{BB962C8B-B14F-4D97-AF65-F5344CB8AC3E}">
        <p14:creationId xmlns:p14="http://schemas.microsoft.com/office/powerpoint/2010/main" val="2283289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 dirty="0">
                <a:latin typeface="Arial"/>
                <a:cs typeface="Arial"/>
              </a:rPr>
              <a:t>As you may know, we have the opportunity to apply for education through the Financial Competence Pool, but what exactly is the Financial Competence Pool?</a:t>
            </a:r>
            <a:endParaRPr lang="en-US" dirty="0">
              <a:latin typeface="Arial"/>
              <a:cs typeface="Arial"/>
            </a:endParaRPr>
          </a:p>
          <a:p>
            <a:r>
              <a:rPr lang="en" dirty="0">
                <a:latin typeface="Arial"/>
                <a:cs typeface="Arial"/>
              </a:rPr>
              <a:t>I will give you an insight into that, the next 10 minutes. 
I review the most frequently asked questions for the pool. Who can apply, how to apply, a little about the most popular courses. If you have any questions after the meeting today, you are very welcome to contact me afterwards.</a:t>
            </a:r>
            <a:endParaRPr lang="en-US" dirty="0">
              <a:latin typeface="Arial"/>
              <a:cs typeface="Arial"/>
            </a:endParaRPr>
          </a:p>
        </p:txBody>
      </p:sp>
    </p:spTree>
    <p:extLst>
      <p:ext uri="{BB962C8B-B14F-4D97-AF65-F5344CB8AC3E}">
        <p14:creationId xmlns:p14="http://schemas.microsoft.com/office/powerpoint/2010/main" val="3650717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blå">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396000" y="360000"/>
            <a:ext cx="1644193" cy="576000"/>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userDrawn="1"/>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280164171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kst + element">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73872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4744800" cy="4230000"/>
          </a:xfrm>
        </p:spPr>
        <p:txBody>
          <a:bodyPr/>
          <a:lstStyle>
            <a:lvl1pPr marL="0" indent="0">
              <a:spcBef>
                <a:spcPts val="0"/>
              </a:spcBef>
              <a:buFont typeface="Arial" panose="020B0604020202020204" pitchFamily="34" charset="0"/>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en-US"/>
              <a:t>Edit Master text styles</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6" name="Tekstfelt 5">
            <a:extLst>
              <a:ext uri="{FF2B5EF4-FFF2-40B4-BE49-F238E27FC236}">
                <a16:creationId xmlns:a16="http://schemas.microsoft.com/office/drawing/2014/main" id="{5069E749-0D94-4B40-9493-5D2B9A91E77F}"/>
              </a:ext>
            </a:extLst>
          </p:cNvPr>
          <p:cNvSpPr txBox="1"/>
          <p:nvPr userDrawn="1"/>
        </p:nvSpPr>
        <p:spPr>
          <a:xfrm>
            <a:off x="-1397479" y="0"/>
            <a:ext cx="1274387" cy="2200602"/>
          </a:xfrm>
          <a:prstGeom prst="rect">
            <a:avLst/>
          </a:prstGeom>
          <a:noFill/>
        </p:spPr>
        <p:txBody>
          <a:bodyPr wrap="square" rtlCol="0">
            <a:spAutoFit/>
          </a:bodyPr>
          <a:lstStyle/>
          <a:p>
            <a:r>
              <a:rPr lang="da-DK" sz="900" b="0" dirty="0">
                <a:solidFill>
                  <a:schemeClr val="accent2"/>
                </a:solidFill>
              </a:rPr>
              <a:t>Logo, overskrift, tekstfelt og felt til valgfrit element har fast størrelse og placering.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Skal der vises et større element – vælges layoutet ”Element u/tekst”</a:t>
            </a:r>
          </a:p>
          <a:p>
            <a:endParaRPr lang="da-DK" sz="1100" b="0" dirty="0">
              <a:solidFill>
                <a:schemeClr val="accent2"/>
              </a:solidFill>
            </a:endParaRPr>
          </a:p>
        </p:txBody>
      </p:sp>
      <p:sp>
        <p:nvSpPr>
          <p:cNvPr id="4" name="Pladsholder til indhold 3">
            <a:extLst>
              <a:ext uri="{FF2B5EF4-FFF2-40B4-BE49-F238E27FC236}">
                <a16:creationId xmlns:a16="http://schemas.microsoft.com/office/drawing/2014/main" id="{4D228619-7AD1-4B3C-8594-2DBB998BA5A4}"/>
              </a:ext>
            </a:extLst>
          </p:cNvPr>
          <p:cNvSpPr>
            <a:spLocks noGrp="1"/>
          </p:cNvSpPr>
          <p:nvPr>
            <p:ph sz="quarter" idx="11"/>
          </p:nvPr>
        </p:nvSpPr>
        <p:spPr>
          <a:xfrm>
            <a:off x="6364800" y="1980000"/>
            <a:ext cx="4744800" cy="423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Tree>
    <p:extLst>
      <p:ext uri="{BB962C8B-B14F-4D97-AF65-F5344CB8AC3E}">
        <p14:creationId xmlns:p14="http://schemas.microsoft.com/office/powerpoint/2010/main" val="336810942"/>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Element u/tekst">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7387200" cy="576000"/>
          </a:xfrm>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CDA9DB07-933E-4F50-854B-530ABB65A855}"/>
              </a:ext>
            </a:extLst>
          </p:cNvPr>
          <p:cNvSpPr txBox="1"/>
          <p:nvPr userDrawn="1"/>
        </p:nvSpPr>
        <p:spPr>
          <a:xfrm>
            <a:off x="-1397479" y="0"/>
            <a:ext cx="1397479" cy="2062103"/>
          </a:xfrm>
          <a:prstGeom prst="rect">
            <a:avLst/>
          </a:prstGeom>
          <a:noFill/>
        </p:spPr>
        <p:txBody>
          <a:bodyPr wrap="square" rtlCol="0">
            <a:spAutoFit/>
          </a:bodyPr>
          <a:lstStyle/>
          <a:p>
            <a:r>
              <a:rPr lang="da-DK" sz="900" b="0" dirty="0">
                <a:solidFill>
                  <a:schemeClr val="accent2"/>
                </a:solidFill>
              </a:rPr>
              <a:t>Logo, overskrift, tekstfelt og felt til diagram har fast størrelse og placering.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Skal der skrives tekst til elementet – vælges layoutet ”Tekst + element”</a:t>
            </a:r>
          </a:p>
          <a:p>
            <a:endParaRPr lang="da-DK" sz="1100" b="0" dirty="0">
              <a:solidFill>
                <a:schemeClr val="accent2"/>
              </a:solidFill>
            </a:endParaRPr>
          </a:p>
        </p:txBody>
      </p:sp>
      <p:sp>
        <p:nvSpPr>
          <p:cNvPr id="4" name="Pladsholder til indhold 3">
            <a:extLst>
              <a:ext uri="{FF2B5EF4-FFF2-40B4-BE49-F238E27FC236}">
                <a16:creationId xmlns:a16="http://schemas.microsoft.com/office/drawing/2014/main" id="{382609D1-E96A-40F7-ADD6-628D5CD3030C}"/>
              </a:ext>
            </a:extLst>
          </p:cNvPr>
          <p:cNvSpPr>
            <a:spLocks noGrp="1"/>
          </p:cNvSpPr>
          <p:nvPr>
            <p:ph sz="quarter" idx="10"/>
          </p:nvPr>
        </p:nvSpPr>
        <p:spPr>
          <a:xfrm>
            <a:off x="1079499" y="1980000"/>
            <a:ext cx="10029600" cy="423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Tree>
    <p:extLst>
      <p:ext uri="{BB962C8B-B14F-4D97-AF65-F5344CB8AC3E}">
        <p14:creationId xmlns:p14="http://schemas.microsoft.com/office/powerpoint/2010/main" val="402420997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Overskrift + video">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4" name="Pladsholder til medieklip 3">
            <a:extLst>
              <a:ext uri="{FF2B5EF4-FFF2-40B4-BE49-F238E27FC236}">
                <a16:creationId xmlns:a16="http://schemas.microsoft.com/office/drawing/2014/main" id="{4BE0A61E-C3E8-4AA6-A6F6-5EFBCE1D63E5}"/>
              </a:ext>
            </a:extLst>
          </p:cNvPr>
          <p:cNvSpPr>
            <a:spLocks noGrp="1"/>
          </p:cNvSpPr>
          <p:nvPr>
            <p:ph type="media" sz="quarter" idx="10"/>
          </p:nvPr>
        </p:nvSpPr>
        <p:spPr>
          <a:xfrm>
            <a:off x="1079500" y="1980000"/>
            <a:ext cx="7387200" cy="4230000"/>
          </a:xfrm>
        </p:spPr>
        <p:txBody>
          <a:bodyPr/>
          <a:lstStyle/>
          <a:p>
            <a:r>
              <a:rPr lang="en-US"/>
              <a:t>Click icon to add media</a:t>
            </a:r>
            <a:endParaRPr lang="da-DK"/>
          </a:p>
        </p:txBody>
      </p:sp>
      <p:sp>
        <p:nvSpPr>
          <p:cNvPr id="5" name="Tekstfelt 4">
            <a:extLst>
              <a:ext uri="{FF2B5EF4-FFF2-40B4-BE49-F238E27FC236}">
                <a16:creationId xmlns:a16="http://schemas.microsoft.com/office/drawing/2014/main" id="{1C880CEE-1C13-4651-AFF8-73834D3D9C8C}"/>
              </a:ext>
            </a:extLst>
          </p:cNvPr>
          <p:cNvSpPr txBox="1"/>
          <p:nvPr userDrawn="1"/>
        </p:nvSpPr>
        <p:spPr>
          <a:xfrm>
            <a:off x="-1397479" y="0"/>
            <a:ext cx="1274387" cy="1754326"/>
          </a:xfrm>
          <a:prstGeom prst="rect">
            <a:avLst/>
          </a:prstGeom>
          <a:noFill/>
        </p:spPr>
        <p:txBody>
          <a:bodyPr wrap="square" rtlCol="0">
            <a:spAutoFit/>
          </a:bodyPr>
          <a:lstStyle/>
          <a:p>
            <a:r>
              <a:rPr lang="da-DK" sz="900" b="0" dirty="0">
                <a:solidFill>
                  <a:schemeClr val="accent2"/>
                </a:solidFill>
              </a:rPr>
              <a:t>Logo, overskrift og videofelt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Den video du indsætter fylder pladsholderen.</a:t>
            </a:r>
          </a:p>
        </p:txBody>
      </p:sp>
    </p:spTree>
    <p:extLst>
      <p:ext uri="{BB962C8B-B14F-4D97-AF65-F5344CB8AC3E}">
        <p14:creationId xmlns:p14="http://schemas.microsoft.com/office/powerpoint/2010/main" val="103795146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Video - fuldt slide">
    <p:bg>
      <p:bgRef idx="1001">
        <a:schemeClr val="bg1"/>
      </p:bgRef>
    </p:bg>
    <p:spTree>
      <p:nvGrpSpPr>
        <p:cNvPr id="1" name=""/>
        <p:cNvGrpSpPr/>
        <p:nvPr/>
      </p:nvGrpSpPr>
      <p:grpSpPr>
        <a:xfrm>
          <a:off x="0" y="0"/>
          <a:ext cx="0" cy="0"/>
          <a:chOff x="0" y="0"/>
          <a:chExt cx="0" cy="0"/>
        </a:xfrm>
      </p:grpSpPr>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4" name="Pladsholder til medieklip 3">
            <a:extLst>
              <a:ext uri="{FF2B5EF4-FFF2-40B4-BE49-F238E27FC236}">
                <a16:creationId xmlns:a16="http://schemas.microsoft.com/office/drawing/2014/main" id="{4BE0A61E-C3E8-4AA6-A6F6-5EFBCE1D63E5}"/>
              </a:ext>
            </a:extLst>
          </p:cNvPr>
          <p:cNvSpPr>
            <a:spLocks noGrp="1"/>
          </p:cNvSpPr>
          <p:nvPr>
            <p:ph type="media" sz="quarter" idx="10"/>
          </p:nvPr>
        </p:nvSpPr>
        <p:spPr>
          <a:xfrm>
            <a:off x="0" y="0"/>
            <a:ext cx="12189600" cy="6858000"/>
          </a:xfrm>
        </p:spPr>
        <p:txBody>
          <a:bodyPr/>
          <a:lstStyle/>
          <a:p>
            <a:r>
              <a:rPr lang="en-US"/>
              <a:t>Click icon to add media</a:t>
            </a:r>
            <a:endParaRPr lang="da-DK" dirty="0"/>
          </a:p>
        </p:txBody>
      </p:sp>
      <p:sp>
        <p:nvSpPr>
          <p:cNvPr id="6" name="Tekstfelt 5">
            <a:extLst>
              <a:ext uri="{FF2B5EF4-FFF2-40B4-BE49-F238E27FC236}">
                <a16:creationId xmlns:a16="http://schemas.microsoft.com/office/drawing/2014/main" id="{81E66E48-BC9F-4E17-A811-E690074C05B6}"/>
              </a:ext>
            </a:extLst>
          </p:cNvPr>
          <p:cNvSpPr txBox="1"/>
          <p:nvPr userDrawn="1"/>
        </p:nvSpPr>
        <p:spPr>
          <a:xfrm>
            <a:off x="-1397479" y="0"/>
            <a:ext cx="127438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Videoen fylder hele siden.</a:t>
            </a:r>
          </a:p>
        </p:txBody>
      </p:sp>
    </p:spTree>
    <p:extLst>
      <p:ext uri="{BB962C8B-B14F-4D97-AF65-F5344CB8AC3E}">
        <p14:creationId xmlns:p14="http://schemas.microsoft.com/office/powerpoint/2010/main" val="210014408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reaker_ide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1" y="2430000"/>
            <a:ext cx="9143999" cy="1800000"/>
          </a:xfrm>
        </p:spPr>
        <p:txBody>
          <a:bodyPr anchor="ctr" anchorCtr="1"/>
          <a:lstStyle>
            <a:lvl1pPr algn="ctr">
              <a:lnSpc>
                <a:spcPts val="5300"/>
              </a:lnSpc>
              <a:defRPr sz="5000">
                <a:solidFill>
                  <a:srgbClr val="001965"/>
                </a:solidFill>
              </a:defRPr>
            </a:lvl1pPr>
          </a:lstStyle>
          <a:p>
            <a:r>
              <a:rPr lang="da-DK" dirty="0"/>
              <a:t>Overskrift i én eller to linjer</a:t>
            </a:r>
          </a:p>
        </p:txBody>
      </p:sp>
      <p:pic>
        <p:nvPicPr>
          <p:cNvPr id="6" name="Billede 5" descr="Et billede, der indeholder monitor, skærm, mørk, tv&#10;&#10;Automatisk genereret beskrivelse">
            <a:extLst>
              <a:ext uri="{FF2B5EF4-FFF2-40B4-BE49-F238E27FC236}">
                <a16:creationId xmlns:a16="http://schemas.microsoft.com/office/drawing/2014/main" id="{081D9564-03BD-4183-91E0-48ADE41F364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1BB5BAB5-4944-49F3-A4A2-4F7506833D86}"/>
              </a:ext>
            </a:extLst>
          </p:cNvPr>
          <p:cNvSpPr txBox="1"/>
          <p:nvPr userDrawn="1"/>
        </p:nvSpPr>
        <p:spPr>
          <a:xfrm>
            <a:off x="-1415561" y="0"/>
            <a:ext cx="1230924" cy="646331"/>
          </a:xfrm>
          <a:prstGeom prst="rect">
            <a:avLst/>
          </a:prstGeom>
          <a:noFill/>
        </p:spPr>
        <p:txBody>
          <a:bodyPr wrap="square" rtlCol="0">
            <a:spAutoFit/>
          </a:bodyPr>
          <a:lstStyle/>
          <a:p>
            <a:r>
              <a:rPr lang="da-DK" sz="900" b="0" dirty="0">
                <a:solidFill>
                  <a:schemeClr val="accent2"/>
                </a:solidFill>
              </a:rPr>
              <a:t>Logo, baggrunds- grafik og overskrift har fast placering og skriftstørrelse. </a:t>
            </a:r>
          </a:p>
        </p:txBody>
      </p:sp>
    </p:spTree>
    <p:extLst>
      <p:ext uri="{BB962C8B-B14F-4D97-AF65-F5344CB8AC3E}">
        <p14:creationId xmlns:p14="http://schemas.microsoft.com/office/powerpoint/2010/main" val="15038633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reaker_Vid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1" y="2430000"/>
            <a:ext cx="9143999" cy="1800000"/>
          </a:xfrm>
        </p:spPr>
        <p:txBody>
          <a:bodyPr anchor="ctr" anchorCtr="1"/>
          <a:lstStyle>
            <a:lvl1pPr algn="ctr">
              <a:lnSpc>
                <a:spcPts val="5300"/>
              </a:lnSpc>
              <a:defRPr sz="5000">
                <a:solidFill>
                  <a:srgbClr val="001965"/>
                </a:solidFill>
              </a:defRPr>
            </a:lvl1pPr>
          </a:lstStyle>
          <a:p>
            <a:r>
              <a:rPr lang="da-DK" dirty="0"/>
              <a:t>Overskrift i én eller to linjer</a:t>
            </a:r>
          </a:p>
        </p:txBody>
      </p:sp>
      <p:pic>
        <p:nvPicPr>
          <p:cNvPr id="6" name="Billede 5" descr="Et billede, der indeholder monitor, skærm, mørk, tv&#10;&#10;Automatisk genereret beskrivelse">
            <a:extLst>
              <a:ext uri="{FF2B5EF4-FFF2-40B4-BE49-F238E27FC236}">
                <a16:creationId xmlns:a16="http://schemas.microsoft.com/office/drawing/2014/main" id="{081D9564-03BD-4183-91E0-48ADE41F364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4" name="Tekstfelt 3">
            <a:extLst>
              <a:ext uri="{FF2B5EF4-FFF2-40B4-BE49-F238E27FC236}">
                <a16:creationId xmlns:a16="http://schemas.microsoft.com/office/drawing/2014/main" id="{64D83623-5A7C-46FB-A9B9-08D3AF74262C}"/>
              </a:ext>
            </a:extLst>
          </p:cNvPr>
          <p:cNvSpPr txBox="1"/>
          <p:nvPr userDrawn="1"/>
        </p:nvSpPr>
        <p:spPr>
          <a:xfrm>
            <a:off x="-1415561" y="0"/>
            <a:ext cx="1230924" cy="646331"/>
          </a:xfrm>
          <a:prstGeom prst="rect">
            <a:avLst/>
          </a:prstGeom>
          <a:noFill/>
        </p:spPr>
        <p:txBody>
          <a:bodyPr wrap="square" rtlCol="0">
            <a:spAutoFit/>
          </a:bodyPr>
          <a:lstStyle/>
          <a:p>
            <a:r>
              <a:rPr lang="da-DK" sz="900" b="0" dirty="0">
                <a:solidFill>
                  <a:schemeClr val="accent2"/>
                </a:solidFill>
              </a:rPr>
              <a:t>Logo, baggrunds- grafik og overskrift har fast placering og skriftstørrelse. </a:t>
            </a:r>
          </a:p>
        </p:txBody>
      </p:sp>
    </p:spTree>
    <p:extLst>
      <p:ext uri="{BB962C8B-B14F-4D97-AF65-F5344CB8AC3E}">
        <p14:creationId xmlns:p14="http://schemas.microsoft.com/office/powerpoint/2010/main" val="33859957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reaker_FO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1" y="2430000"/>
            <a:ext cx="9143999" cy="1800000"/>
          </a:xfrm>
        </p:spPr>
        <p:txBody>
          <a:bodyPr anchor="ctr" anchorCtr="1"/>
          <a:lstStyle>
            <a:lvl1pPr algn="ctr">
              <a:lnSpc>
                <a:spcPts val="5300"/>
              </a:lnSpc>
              <a:defRPr sz="5000">
                <a:solidFill>
                  <a:schemeClr val="bg1"/>
                </a:solidFill>
              </a:defRPr>
            </a:lvl1pPr>
          </a:lstStyle>
          <a:p>
            <a:r>
              <a:rPr lang="da-DK" dirty="0"/>
              <a:t>Overskrift i én eller to linjer</a:t>
            </a:r>
          </a:p>
        </p:txBody>
      </p:sp>
      <p:pic>
        <p:nvPicPr>
          <p:cNvPr id="6" name="Billede 5">
            <a:extLst>
              <a:ext uri="{FF2B5EF4-FFF2-40B4-BE49-F238E27FC236}">
                <a16:creationId xmlns:a16="http://schemas.microsoft.com/office/drawing/2014/main" id="{081D9564-03BD-4183-91E0-48ADE41F364C}"/>
              </a:ext>
            </a:extLst>
          </p:cNvPr>
          <p:cNvPicPr>
            <a:picLocks noChangeAspect="1"/>
          </p:cNvPicPr>
          <p:nvPr userDrawn="1"/>
        </p:nvPicPr>
        <p:blipFill>
          <a:blip r:embed="rId3" cstate="hqprint">
            <a:extLst>
              <a:ext uri="{28A0092B-C50C-407E-A947-70E740481C1C}">
                <a14:useLocalDpi xmlns:a14="http://schemas.microsoft.com/office/drawing/2010/main" val="0"/>
              </a:ext>
            </a:extLst>
          </a:blip>
          <a:srcRect/>
          <a:stretch/>
        </p:blipFill>
        <p:spPr>
          <a:xfrm>
            <a:off x="396000" y="360000"/>
            <a:ext cx="235459" cy="395999"/>
          </a:xfrm>
          <a:prstGeom prst="rect">
            <a:avLst/>
          </a:prstGeom>
        </p:spPr>
      </p:pic>
      <p:sp>
        <p:nvSpPr>
          <p:cNvPr id="4" name="Tekstfelt 3">
            <a:extLst>
              <a:ext uri="{FF2B5EF4-FFF2-40B4-BE49-F238E27FC236}">
                <a16:creationId xmlns:a16="http://schemas.microsoft.com/office/drawing/2014/main" id="{A1DDAB5D-50CA-4D81-90A9-C7F1B27AED3D}"/>
              </a:ext>
            </a:extLst>
          </p:cNvPr>
          <p:cNvSpPr txBox="1"/>
          <p:nvPr userDrawn="1"/>
        </p:nvSpPr>
        <p:spPr>
          <a:xfrm>
            <a:off x="-1415561" y="0"/>
            <a:ext cx="1230924" cy="646331"/>
          </a:xfrm>
          <a:prstGeom prst="rect">
            <a:avLst/>
          </a:prstGeom>
          <a:noFill/>
        </p:spPr>
        <p:txBody>
          <a:bodyPr wrap="square" rtlCol="0">
            <a:spAutoFit/>
          </a:bodyPr>
          <a:lstStyle/>
          <a:p>
            <a:r>
              <a:rPr lang="da-DK" sz="900" b="0" dirty="0">
                <a:solidFill>
                  <a:schemeClr val="accent2"/>
                </a:solidFill>
              </a:rPr>
              <a:t>Logo, baggrunds- grafik og overskrift har fast placering og skriftstørrelse. </a:t>
            </a:r>
          </a:p>
        </p:txBody>
      </p:sp>
    </p:spTree>
    <p:extLst>
      <p:ext uri="{BB962C8B-B14F-4D97-AF65-F5344CB8AC3E}">
        <p14:creationId xmlns:p14="http://schemas.microsoft.com/office/powerpoint/2010/main" val="18042892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reaker_fuldside bille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5300"/>
              </a:lnSpc>
              <a:defRPr sz="5000"/>
            </a:lvl1pPr>
          </a:lstStyle>
          <a:p>
            <a:r>
              <a:rPr lang="da-DK" dirty="0"/>
              <a:t>Overskrift i én eller to linjer</a:t>
            </a:r>
          </a:p>
        </p:txBody>
      </p:sp>
      <p:sp>
        <p:nvSpPr>
          <p:cNvPr id="17" name="Pladsholder til billede 16">
            <a:extLst>
              <a:ext uri="{FF2B5EF4-FFF2-40B4-BE49-F238E27FC236}">
                <a16:creationId xmlns:a16="http://schemas.microsoft.com/office/drawing/2014/main" id="{7B09BBE5-4447-4617-B001-8FABBEBC6130}"/>
              </a:ext>
            </a:extLst>
          </p:cNvPr>
          <p:cNvSpPr>
            <a:spLocks noGrp="1"/>
          </p:cNvSpPr>
          <p:nvPr>
            <p:ph type="pic" sz="quarter" idx="12" hasCustomPrompt="1"/>
          </p:nvPr>
        </p:nvSpPr>
        <p:spPr>
          <a:xfrm>
            <a:off x="0" y="0"/>
            <a:ext cx="12189600" cy="6858000"/>
          </a:xfrm>
        </p:spPr>
        <p:txBody>
          <a:bodyPr/>
          <a:lstStyle>
            <a:lvl1pPr marL="0" indent="0">
              <a:buFont typeface="Arial" panose="020B0604020202020204" pitchFamily="34" charset="0"/>
              <a:buNone/>
              <a:defRPr/>
            </a:lvl1pPr>
          </a:lstStyle>
          <a:p>
            <a:r>
              <a:rPr lang="da-DK" dirty="0"/>
              <a:t> </a:t>
            </a:r>
          </a:p>
        </p:txBody>
      </p:sp>
      <p:sp>
        <p:nvSpPr>
          <p:cNvPr id="13" name="Pladsholder til billede 12">
            <a:extLst>
              <a:ext uri="{FF2B5EF4-FFF2-40B4-BE49-F238E27FC236}">
                <a16:creationId xmlns:a16="http://schemas.microsoft.com/office/drawing/2014/main" id="{40B71F0E-9797-491E-A2D3-123CFCD1A7FE}"/>
              </a:ext>
            </a:extLst>
          </p:cNvPr>
          <p:cNvSpPr>
            <a:spLocks noGrp="1"/>
          </p:cNvSpPr>
          <p:nvPr>
            <p:ph type="pic" sz="quarter" idx="10" hasCustomPrompt="1"/>
          </p:nvPr>
        </p:nvSpPr>
        <p:spPr>
          <a:xfrm>
            <a:off x="396000" y="360000"/>
            <a:ext cx="234000" cy="396000"/>
          </a:xfrm>
          <a:blipFill dpi="0" rotWithShape="1">
            <a:blip r:embed="rId2" cstate="hqprint">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7" name="Tekstfelt 6">
            <a:extLst>
              <a:ext uri="{FF2B5EF4-FFF2-40B4-BE49-F238E27FC236}">
                <a16:creationId xmlns:a16="http://schemas.microsoft.com/office/drawing/2014/main" id="{FBB51C28-DF2B-479A-B56E-8C7C7F9B0209}"/>
              </a:ext>
            </a:extLst>
          </p:cNvPr>
          <p:cNvSpPr txBox="1"/>
          <p:nvPr userDrawn="1"/>
        </p:nvSpPr>
        <p:spPr>
          <a:xfrm>
            <a:off x="-1468316" y="0"/>
            <a:ext cx="1283677" cy="3000821"/>
          </a:xfrm>
          <a:prstGeom prst="rect">
            <a:avLst/>
          </a:prstGeom>
          <a:noFill/>
        </p:spPr>
        <p:txBody>
          <a:bodyPr wrap="square" rtlCol="0">
            <a:spAutoFit/>
          </a:bodyPr>
          <a:lstStyle/>
          <a:p>
            <a:r>
              <a:rPr lang="da-DK" sz="900" b="0" dirty="0">
                <a:solidFill>
                  <a:schemeClr val="accent2"/>
                </a:solidFill>
              </a:rPr>
              <a:t>Indsæt fuldside billede ved klik på billede ikon midt på siden.</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Dernæst højreklik og vælg ”flyt bagest”.</a:t>
            </a:r>
          </a:p>
          <a:p>
            <a:endParaRPr lang="da-DK" sz="900" b="0" dirty="0">
              <a:solidFill>
                <a:schemeClr val="accent2"/>
              </a:solidFill>
            </a:endParaRPr>
          </a:p>
          <a:p>
            <a:r>
              <a:rPr lang="da-DK" sz="900" b="0" dirty="0">
                <a:solidFill>
                  <a:schemeClr val="accent2"/>
                </a:solidFill>
              </a:rPr>
              <a:t>Logo og overskrift har fast placering og skriftstørrelse. Vælg derfor et foto, som egner sig til at have en overskrift i midten.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Er der brug for at skifte logomærket (F’et) øverst på siden, fordi billedet er for mørkt/lyst – se vejledning.</a:t>
            </a:r>
          </a:p>
        </p:txBody>
      </p:sp>
    </p:spTree>
    <p:extLst>
      <p:ext uri="{BB962C8B-B14F-4D97-AF65-F5344CB8AC3E}">
        <p14:creationId xmlns:p14="http://schemas.microsoft.com/office/powerpoint/2010/main" val="25884164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396000" y="360000"/>
            <a:ext cx="1644193" cy="576000"/>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userDrawn="1"/>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198050836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396000" y="360000"/>
            <a:ext cx="1644193" cy="576000"/>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userDrawn="1"/>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24353225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 hvi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solidFill>
                  <a:srgbClr val="001965"/>
                </a:solidFill>
              </a:defRPr>
            </a:lvl1pPr>
          </a:lstStyle>
          <a:p>
            <a:r>
              <a:rPr lang="da-DK" dirty="0"/>
              <a:t>Overskrift i én eller to linjer</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solidFill>
                  <a:srgbClr val="00196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dirty="0"/>
          </a:p>
        </p:txBody>
      </p:sp>
      <p:pic>
        <p:nvPicPr>
          <p:cNvPr id="5" name="Billede 4">
            <a:extLst>
              <a:ext uri="{FF2B5EF4-FFF2-40B4-BE49-F238E27FC236}">
                <a16:creationId xmlns:a16="http://schemas.microsoft.com/office/drawing/2014/main" id="{FA02205D-50EE-40B2-AE8B-1B0723B7F59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396005" y="360000"/>
            <a:ext cx="1644182" cy="576000"/>
          </a:xfrm>
          <a:prstGeom prst="rect">
            <a:avLst/>
          </a:prstGeom>
        </p:spPr>
      </p:pic>
      <p:sp>
        <p:nvSpPr>
          <p:cNvPr id="9" name="Tekstfelt 8">
            <a:extLst>
              <a:ext uri="{FF2B5EF4-FFF2-40B4-BE49-F238E27FC236}">
                <a16:creationId xmlns:a16="http://schemas.microsoft.com/office/drawing/2014/main" id="{F48B27CF-E881-4DC6-AF41-2BD18179865E}"/>
              </a:ext>
            </a:extLst>
          </p:cNvPr>
          <p:cNvSpPr txBox="1"/>
          <p:nvPr userDrawn="1"/>
        </p:nvSpPr>
        <p:spPr>
          <a:xfrm>
            <a:off x="-1397479" y="0"/>
            <a:ext cx="1212841" cy="923330"/>
          </a:xfrm>
          <a:prstGeom prst="rect">
            <a:avLst/>
          </a:prstGeom>
          <a:noFill/>
        </p:spPr>
        <p:txBody>
          <a:bodyPr wrap="square" rtlCol="0">
            <a:spAutoFit/>
          </a:bodyPr>
          <a:lstStyle/>
          <a:p>
            <a:r>
              <a:rPr lang="da-DK" sz="900" b="0" dirty="0">
                <a:solidFill>
                  <a:schemeClr val="accent2"/>
                </a:solidFill>
              </a:rPr>
              <a:t>Logo, baggrundsfarve, overskrift og undertitel har fast placering og skriftstørrelse. </a:t>
            </a:r>
          </a:p>
        </p:txBody>
      </p:sp>
    </p:spTree>
    <p:extLst>
      <p:ext uri="{BB962C8B-B14F-4D97-AF65-F5344CB8AC3E}">
        <p14:creationId xmlns:p14="http://schemas.microsoft.com/office/powerpoint/2010/main" val="129569608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el og indholdsobjekt">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7387200" cy="576000"/>
          </a:xfrm>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CDA9DB07-933E-4F50-854B-530ABB65A855}"/>
              </a:ext>
            </a:extLst>
          </p:cNvPr>
          <p:cNvSpPr txBox="1"/>
          <p:nvPr userDrawn="1"/>
        </p:nvSpPr>
        <p:spPr>
          <a:xfrm>
            <a:off x="-1397479" y="0"/>
            <a:ext cx="1397479" cy="2062103"/>
          </a:xfrm>
          <a:prstGeom prst="rect">
            <a:avLst/>
          </a:prstGeom>
          <a:noFill/>
        </p:spPr>
        <p:txBody>
          <a:bodyPr wrap="square" rtlCol="0">
            <a:spAutoFit/>
          </a:bodyPr>
          <a:lstStyle/>
          <a:p>
            <a:r>
              <a:rPr lang="da-DK" sz="900" b="0" dirty="0">
                <a:solidFill>
                  <a:schemeClr val="accent2"/>
                </a:solidFill>
              </a:rPr>
              <a:t>Logo, overskrift, tekstfelt og felt til diagram har fast størrelse og placering.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Skal der skrives tekst til elementet – vælges layoutet ”Tekst + element”</a:t>
            </a:r>
          </a:p>
          <a:p>
            <a:endParaRPr lang="da-DK" sz="1100" b="0" dirty="0">
              <a:solidFill>
                <a:schemeClr val="accent2"/>
              </a:solidFill>
            </a:endParaRPr>
          </a:p>
        </p:txBody>
      </p:sp>
      <p:sp>
        <p:nvSpPr>
          <p:cNvPr id="4" name="Pladsholder til indhold 3">
            <a:extLst>
              <a:ext uri="{FF2B5EF4-FFF2-40B4-BE49-F238E27FC236}">
                <a16:creationId xmlns:a16="http://schemas.microsoft.com/office/drawing/2014/main" id="{382609D1-E96A-40F7-ADD6-628D5CD3030C}"/>
              </a:ext>
            </a:extLst>
          </p:cNvPr>
          <p:cNvSpPr>
            <a:spLocks noGrp="1"/>
          </p:cNvSpPr>
          <p:nvPr>
            <p:ph sz="quarter" idx="10"/>
          </p:nvPr>
        </p:nvSpPr>
        <p:spPr>
          <a:xfrm>
            <a:off x="1079499" y="1980000"/>
            <a:ext cx="10029600" cy="423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Tree>
    <p:extLst>
      <p:ext uri="{BB962C8B-B14F-4D97-AF65-F5344CB8AC3E}">
        <p14:creationId xmlns:p14="http://schemas.microsoft.com/office/powerpoint/2010/main" val="225058797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side fuldside fot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F2C7F-5207-4DD4-9FC5-3735EB6A8389}"/>
              </a:ext>
            </a:extLst>
          </p:cNvPr>
          <p:cNvSpPr>
            <a:spLocks noGrp="1" noChangeAspect="1"/>
          </p:cNvSpPr>
          <p:nvPr>
            <p:ph type="ctrTitle" hasCustomPrompt="1"/>
          </p:nvPr>
        </p:nvSpPr>
        <p:spPr>
          <a:xfrm>
            <a:off x="1080000" y="2430000"/>
            <a:ext cx="10029600" cy="1974331"/>
          </a:xfrm>
        </p:spPr>
        <p:txBody>
          <a:bodyPr anchor="ctr" anchorCtr="1"/>
          <a:lstStyle>
            <a:lvl1pPr algn="ctr">
              <a:lnSpc>
                <a:spcPts val="6800"/>
              </a:lnSpc>
              <a:defRPr sz="6500"/>
            </a:lvl1pPr>
          </a:lstStyle>
          <a:p>
            <a:r>
              <a:rPr lang="da-DK" dirty="0"/>
              <a:t>Overskrift i én eller to linjer</a:t>
            </a:r>
          </a:p>
        </p:txBody>
      </p:sp>
      <p:sp>
        <p:nvSpPr>
          <p:cNvPr id="17" name="Pladsholder til billede 16">
            <a:extLst>
              <a:ext uri="{FF2B5EF4-FFF2-40B4-BE49-F238E27FC236}">
                <a16:creationId xmlns:a16="http://schemas.microsoft.com/office/drawing/2014/main" id="{7B09BBE5-4447-4617-B001-8FABBEBC6130}"/>
              </a:ext>
            </a:extLst>
          </p:cNvPr>
          <p:cNvSpPr>
            <a:spLocks noGrp="1"/>
          </p:cNvSpPr>
          <p:nvPr>
            <p:ph type="pic" sz="quarter" idx="12" hasCustomPrompt="1"/>
          </p:nvPr>
        </p:nvSpPr>
        <p:spPr>
          <a:xfrm>
            <a:off x="0" y="0"/>
            <a:ext cx="12192000" cy="6858000"/>
          </a:xfrm>
        </p:spPr>
        <p:txBody>
          <a:bodyPr/>
          <a:lstStyle>
            <a:lvl1pPr marL="0" indent="0">
              <a:buFont typeface="Arial" panose="020B0604020202020204" pitchFamily="34" charset="0"/>
              <a:buNone/>
              <a:defRPr/>
            </a:lvl1pPr>
          </a:lstStyle>
          <a:p>
            <a:r>
              <a:rPr lang="da-DK" dirty="0"/>
              <a:t> </a:t>
            </a:r>
          </a:p>
        </p:txBody>
      </p:sp>
      <p:sp>
        <p:nvSpPr>
          <p:cNvPr id="3" name="Undertitel 2">
            <a:extLst>
              <a:ext uri="{FF2B5EF4-FFF2-40B4-BE49-F238E27FC236}">
                <a16:creationId xmlns:a16="http://schemas.microsoft.com/office/drawing/2014/main" id="{E38D4223-0F1B-4E05-8C88-3A3C2027E55E}"/>
              </a:ext>
            </a:extLst>
          </p:cNvPr>
          <p:cNvSpPr>
            <a:spLocks noGrp="1" noChangeAspect="1"/>
          </p:cNvSpPr>
          <p:nvPr>
            <p:ph type="subTitle" idx="1"/>
          </p:nvPr>
        </p:nvSpPr>
        <p:spPr>
          <a:xfrm>
            <a:off x="1511523" y="6498000"/>
            <a:ext cx="9168954" cy="180492"/>
          </a:xfrm>
        </p:spPr>
        <p:txBody>
          <a:bodyPr anchor="b" anchorCtr="1">
            <a:noAutofit/>
          </a:bodyPr>
          <a:lstStyle>
            <a:lvl1pPr marL="0" indent="0" algn="ctr">
              <a:spcBef>
                <a:spcPts val="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dirty="0"/>
          </a:p>
        </p:txBody>
      </p:sp>
      <p:sp>
        <p:nvSpPr>
          <p:cNvPr id="13" name="Pladsholder til billede 12">
            <a:extLst>
              <a:ext uri="{FF2B5EF4-FFF2-40B4-BE49-F238E27FC236}">
                <a16:creationId xmlns:a16="http://schemas.microsoft.com/office/drawing/2014/main" id="{40B71F0E-9797-491E-A2D3-123CFCD1A7FE}"/>
              </a:ext>
            </a:extLst>
          </p:cNvPr>
          <p:cNvSpPr>
            <a:spLocks noGrp="1"/>
          </p:cNvSpPr>
          <p:nvPr>
            <p:ph type="pic" sz="quarter" idx="10" hasCustomPrompt="1"/>
          </p:nvPr>
        </p:nvSpPr>
        <p:spPr>
          <a:xfrm>
            <a:off x="396000" y="360000"/>
            <a:ext cx="234000" cy="396000"/>
          </a:xfrm>
          <a:blipFill dpi="0" rotWithShape="1">
            <a:blip r:embed="rId2" cstate="hqprint">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4" name="Tekstfelt 3">
            <a:extLst>
              <a:ext uri="{FF2B5EF4-FFF2-40B4-BE49-F238E27FC236}">
                <a16:creationId xmlns:a16="http://schemas.microsoft.com/office/drawing/2014/main" id="{8AD31EA2-3AC1-4073-BCB1-F59A20C5BD97}"/>
              </a:ext>
            </a:extLst>
          </p:cNvPr>
          <p:cNvSpPr txBox="1"/>
          <p:nvPr userDrawn="1"/>
        </p:nvSpPr>
        <p:spPr>
          <a:xfrm>
            <a:off x="-1468316" y="0"/>
            <a:ext cx="1283677" cy="3139321"/>
          </a:xfrm>
          <a:prstGeom prst="rect">
            <a:avLst/>
          </a:prstGeom>
          <a:noFill/>
        </p:spPr>
        <p:txBody>
          <a:bodyPr wrap="square" rtlCol="0">
            <a:spAutoFit/>
          </a:bodyPr>
          <a:lstStyle/>
          <a:p>
            <a:r>
              <a:rPr lang="da-DK" sz="900" b="0" dirty="0">
                <a:solidFill>
                  <a:schemeClr val="accent2"/>
                </a:solidFill>
              </a:rPr>
              <a:t>Indsæt fuldside billede ved klik på billede ikon midt på siden.</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Dernæst højreklik og vælg ”flyt bagest”.</a:t>
            </a:r>
          </a:p>
          <a:p>
            <a:endParaRPr lang="da-DK" sz="900" b="0" dirty="0">
              <a:solidFill>
                <a:schemeClr val="accent2"/>
              </a:solidFill>
            </a:endParaRPr>
          </a:p>
          <a:p>
            <a:r>
              <a:rPr lang="da-DK" sz="900" b="0" dirty="0">
                <a:solidFill>
                  <a:schemeClr val="accent2"/>
                </a:solidFill>
              </a:rPr>
              <a:t>Logo, undertitel og overskrift har fast placering og skriftstørrelse. Vælg derfor et foto, som egner sig til at have en overskrift i midten. </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Er der brug for at skifte logomærket (F’et) øverst på siden fordi billedet er for mørkt/lyst – se vejledning.</a:t>
            </a:r>
          </a:p>
        </p:txBody>
      </p:sp>
    </p:spTree>
    <p:extLst>
      <p:ext uri="{BB962C8B-B14F-4D97-AF65-F5344CB8AC3E}">
        <p14:creationId xmlns:p14="http://schemas.microsoft.com/office/powerpoint/2010/main" val="27302780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Agenda">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hasCustomPrompt="1"/>
          </p:nvPr>
        </p:nvSpPr>
        <p:spPr>
          <a:xfrm>
            <a:off x="1080000" y="1980000"/>
            <a:ext cx="7387200" cy="4230000"/>
          </a:xfrm>
        </p:spPr>
        <p:txBody>
          <a:bodyPr/>
          <a:lstStyle>
            <a:lvl1pPr marL="288000" indent="-288000">
              <a:lnSpc>
                <a:spcPts val="2700"/>
              </a:lnSpc>
              <a:spcBef>
                <a:spcPts val="0"/>
              </a:spcBef>
              <a:spcAft>
                <a:spcPts val="600"/>
              </a:spcAft>
              <a:defRPr sz="2400">
                <a:solidFill>
                  <a:srgbClr val="001965"/>
                </a:solidFill>
              </a:defRPr>
            </a:lvl1pPr>
            <a:lvl2pPr marL="0" indent="-288000">
              <a:lnSpc>
                <a:spcPts val="2700"/>
              </a:lnSpc>
              <a:spcBef>
                <a:spcPts val="600"/>
              </a:spcBef>
              <a:spcAft>
                <a:spcPts val="0"/>
              </a:spcAft>
              <a:defRPr lang="da-DK" sz="2400" kern="1200" dirty="0">
                <a:solidFill>
                  <a:srgbClr val="001965"/>
                </a:solidFill>
                <a:latin typeface="Arial" panose="020B0604020202020204" pitchFamily="34" charset="0"/>
                <a:ea typeface="+mn-ea"/>
                <a:cs typeface="Arial" panose="020B0604020202020204" pitchFamily="34" charset="0"/>
              </a:defRPr>
            </a:lvl2pPr>
            <a:lvl3pPr marL="0" indent="-288000">
              <a:lnSpc>
                <a:spcPts val="2700"/>
              </a:lnSpc>
              <a:spcBef>
                <a:spcPts val="600"/>
              </a:spcBef>
              <a:spcAft>
                <a:spcPts val="0"/>
              </a:spcAft>
              <a:defRPr sz="2400">
                <a:solidFill>
                  <a:srgbClr val="001965"/>
                </a:solidFill>
              </a:defRPr>
            </a:lvl3pPr>
            <a:lvl4pPr marL="0" indent="-288000">
              <a:lnSpc>
                <a:spcPts val="2700"/>
              </a:lnSpc>
              <a:spcBef>
                <a:spcPts val="600"/>
              </a:spcBef>
              <a:spcAft>
                <a:spcPts val="0"/>
              </a:spcAft>
              <a:defRPr sz="2400">
                <a:solidFill>
                  <a:srgbClr val="001965"/>
                </a:solidFill>
              </a:defRPr>
            </a:lvl4pPr>
            <a:lvl5pPr marL="0" indent="-288000">
              <a:lnSpc>
                <a:spcPts val="2700"/>
              </a:lnSpc>
              <a:spcBef>
                <a:spcPts val="600"/>
              </a:spcBef>
              <a:spcAft>
                <a:spcPts val="0"/>
              </a:spcAft>
              <a:defRPr sz="2400">
                <a:solidFill>
                  <a:srgbClr val="001965"/>
                </a:solidFill>
              </a:defRPr>
            </a:lvl5pPr>
          </a:lstStyle>
          <a:p>
            <a:pPr lvl="0"/>
            <a:r>
              <a:rPr lang="da-DK" dirty="0"/>
              <a:t>Bullet agenda</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Tekstfelt 4">
            <a:extLst>
              <a:ext uri="{FF2B5EF4-FFF2-40B4-BE49-F238E27FC236}">
                <a16:creationId xmlns:a16="http://schemas.microsoft.com/office/drawing/2014/main" id="{A20AA485-9A70-4707-A699-8AE8DEC27753}"/>
              </a:ext>
            </a:extLst>
          </p:cNvPr>
          <p:cNvSpPr txBox="1"/>
          <p:nvPr userDrawn="1"/>
        </p:nvSpPr>
        <p:spPr>
          <a:xfrm>
            <a:off x="-1397479" y="0"/>
            <a:ext cx="1274387" cy="1200329"/>
          </a:xfrm>
          <a:prstGeom prst="rect">
            <a:avLst/>
          </a:prstGeom>
          <a:noFill/>
        </p:spPr>
        <p:txBody>
          <a:bodyPr wrap="square" rtlCol="0">
            <a:spAutoFit/>
          </a:bodyPr>
          <a:lstStyle/>
          <a:p>
            <a:r>
              <a:rPr lang="da-DK" sz="900" b="0" dirty="0">
                <a:solidFill>
                  <a:schemeClr val="accent2"/>
                </a:solidFill>
              </a:rPr>
              <a:t>Logo, overskrift og tekstfelt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p:txBody>
      </p:sp>
    </p:spTree>
    <p:extLst>
      <p:ext uri="{BB962C8B-B14F-4D97-AF65-F5344CB8AC3E}">
        <p14:creationId xmlns:p14="http://schemas.microsoft.com/office/powerpoint/2010/main" val="65725824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Enkelt tekstboks">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7387200" cy="4230000"/>
          </a:xfrm>
        </p:spPr>
        <p:txBody>
          <a:bodyPr/>
          <a:lstStyle>
            <a:lvl1pPr marL="0" indent="0">
              <a:spcBef>
                <a:spcPts val="0"/>
              </a:spcBef>
              <a:buNone/>
              <a:defRPr b="0">
                <a:solidFill>
                  <a:srgbClr val="001965"/>
                </a:solidFill>
              </a:defRPr>
            </a:lvl1pPr>
            <a:lvl2pPr marL="0" indent="0">
              <a:spcBef>
                <a:spcPts val="0"/>
              </a:spcBef>
              <a:spcAft>
                <a:spcPts val="0"/>
              </a:spcAft>
              <a:buClr>
                <a:srgbClr val="001965"/>
              </a:buClr>
              <a:buFont typeface="Arial" panose="020B0604020202020204" pitchFamily="34" charset="0"/>
              <a:buNone/>
              <a:defRPr>
                <a:solidFill>
                  <a:srgbClr val="001965"/>
                </a:solidFill>
              </a:defRPr>
            </a:lvl2pPr>
            <a:lvl3pPr marL="288000" indent="0">
              <a:spcBef>
                <a:spcPts val="0"/>
              </a:spcBef>
              <a:spcAft>
                <a:spcPts val="0"/>
              </a:spcAft>
              <a:buClr>
                <a:srgbClr val="001965"/>
              </a:buClr>
              <a:buFont typeface="Arial" panose="020B0604020202020204" pitchFamily="34" charset="0"/>
              <a:buNone/>
              <a:defRPr>
                <a:solidFill>
                  <a:srgbClr val="001965"/>
                </a:solidFill>
              </a:defRPr>
            </a:lvl3pPr>
            <a:lvl4pPr marL="288000" indent="0">
              <a:spcBef>
                <a:spcPts val="0"/>
              </a:spcBef>
              <a:spcAft>
                <a:spcPts val="0"/>
              </a:spcAft>
              <a:buClr>
                <a:srgbClr val="001965"/>
              </a:buClr>
              <a:buFont typeface="+mj-lt"/>
              <a:buNone/>
              <a:defRPr>
                <a:solidFill>
                  <a:srgbClr val="001965"/>
                </a:solidFill>
              </a:defRPr>
            </a:lvl4pPr>
            <a:lvl5pPr marL="1206900" indent="-342900">
              <a:spcBef>
                <a:spcPts val="0"/>
              </a:spcBef>
              <a:spcAft>
                <a:spcPts val="0"/>
              </a:spcAft>
              <a:buClr>
                <a:srgbClr val="001965"/>
              </a:buClr>
              <a:buFont typeface="+mj-lt"/>
              <a:buAutoNum type="arabicPeriod"/>
              <a:defRPr>
                <a:solidFill>
                  <a:srgbClr val="001965"/>
                </a:solidFill>
              </a:defRPr>
            </a:lvl5pPr>
          </a:lstStyle>
          <a:p>
            <a:pPr lvl="0"/>
            <a:r>
              <a:rPr lang="en-US"/>
              <a:t>Edit Master text styles</a:t>
            </a:r>
          </a:p>
          <a:p>
            <a:pPr lvl="1"/>
            <a:r>
              <a:rPr lang="en-US"/>
              <a:t>Second level</a:t>
            </a:r>
          </a:p>
          <a:p>
            <a:pPr lvl="2"/>
            <a:r>
              <a:rPr lang="en-US"/>
              <a:t>Third level</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8" name="Tekstfelt 7">
            <a:extLst>
              <a:ext uri="{FF2B5EF4-FFF2-40B4-BE49-F238E27FC236}">
                <a16:creationId xmlns:a16="http://schemas.microsoft.com/office/drawing/2014/main" id="{BBE42AD3-DE01-4014-9182-3AB47EC9BDDF}"/>
              </a:ext>
            </a:extLst>
          </p:cNvPr>
          <p:cNvSpPr txBox="1"/>
          <p:nvPr userDrawn="1"/>
        </p:nvSpPr>
        <p:spPr>
          <a:xfrm>
            <a:off x="-1397479" y="0"/>
            <a:ext cx="1274387" cy="1646605"/>
          </a:xfrm>
          <a:prstGeom prst="rect">
            <a:avLst/>
          </a:prstGeom>
          <a:noFill/>
        </p:spPr>
        <p:txBody>
          <a:bodyPr wrap="square" rtlCol="0">
            <a:spAutoFit/>
          </a:bodyPr>
          <a:lstStyle/>
          <a:p>
            <a:r>
              <a:rPr lang="da-DK" sz="900" b="0" dirty="0">
                <a:solidFill>
                  <a:schemeClr val="accent2"/>
                </a:solidFill>
              </a:rPr>
              <a:t>Logo, overskrift og tekstfelt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r>
              <a:rPr lang="da-DK" sz="1100" b="0" dirty="0">
                <a:solidFill>
                  <a:schemeClr val="accent2"/>
                </a:solidFill>
              </a:rPr>
              <a:t>.</a:t>
            </a:r>
          </a:p>
        </p:txBody>
      </p:sp>
    </p:spTree>
    <p:extLst>
      <p:ext uri="{BB962C8B-B14F-4D97-AF65-F5344CB8AC3E}">
        <p14:creationId xmlns:p14="http://schemas.microsoft.com/office/powerpoint/2010/main" val="304853895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o tekstbokse">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47448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4744800" cy="4230000"/>
          </a:xfrm>
        </p:spPr>
        <p:txBody>
          <a:bodyPr/>
          <a:lstStyle>
            <a:lvl1pPr marL="0" indent="0">
              <a:spcBef>
                <a:spcPts val="0"/>
              </a:spcBef>
              <a:spcAft>
                <a:spcPts val="0"/>
              </a:spcAft>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en-US"/>
              <a:t>Edit Master text styles</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Pladsholder til tekst 6">
            <a:extLst>
              <a:ext uri="{FF2B5EF4-FFF2-40B4-BE49-F238E27FC236}">
                <a16:creationId xmlns:a16="http://schemas.microsoft.com/office/drawing/2014/main" id="{85ED9B94-C586-4A54-84CD-E6A91625BDB2}"/>
              </a:ext>
            </a:extLst>
          </p:cNvPr>
          <p:cNvSpPr>
            <a:spLocks noGrp="1"/>
          </p:cNvSpPr>
          <p:nvPr>
            <p:ph type="body" sz="quarter" idx="11"/>
          </p:nvPr>
        </p:nvSpPr>
        <p:spPr>
          <a:xfrm>
            <a:off x="6364800" y="1980000"/>
            <a:ext cx="4744800" cy="4230000"/>
          </a:xfrm>
        </p:spPr>
        <p:txBody>
          <a:bodyPr/>
          <a:lstStyle>
            <a:lvl1pPr marL="0" indent="0">
              <a:spcBef>
                <a:spcPts val="0"/>
              </a:spcBef>
              <a:spcAft>
                <a:spcPts val="0"/>
              </a:spcAft>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en-US"/>
              <a:t>Edit Master text styles</a:t>
            </a:r>
          </a:p>
        </p:txBody>
      </p:sp>
      <p:sp>
        <p:nvSpPr>
          <p:cNvPr id="4" name="Pladsholder til tekst 3">
            <a:extLst>
              <a:ext uri="{FF2B5EF4-FFF2-40B4-BE49-F238E27FC236}">
                <a16:creationId xmlns:a16="http://schemas.microsoft.com/office/drawing/2014/main" id="{24560F55-B726-4962-8749-2BC8557B9425}"/>
              </a:ext>
            </a:extLst>
          </p:cNvPr>
          <p:cNvSpPr>
            <a:spLocks noGrp="1"/>
          </p:cNvSpPr>
          <p:nvPr>
            <p:ph type="body" sz="quarter" idx="12" hasCustomPrompt="1"/>
          </p:nvPr>
        </p:nvSpPr>
        <p:spPr>
          <a:xfrm>
            <a:off x="6364800" y="1079500"/>
            <a:ext cx="4744800" cy="576263"/>
          </a:xfrm>
        </p:spPr>
        <p:txBody>
          <a:bodyPr anchor="ctr" anchorCtr="0"/>
          <a:lstStyle>
            <a:lvl1pPr marL="0" indent="0">
              <a:lnSpc>
                <a:spcPts val="2700"/>
              </a:lnSpc>
              <a:spcBef>
                <a:spcPts val="0"/>
              </a:spcBef>
              <a:buNone/>
              <a:defRPr sz="2400" b="1">
                <a:solidFill>
                  <a:srgbClr val="001965"/>
                </a:solidFill>
              </a:defRPr>
            </a:lvl1pPr>
          </a:lstStyle>
          <a:p>
            <a:pPr lvl="0"/>
            <a:r>
              <a:rPr lang="da-DK" dirty="0"/>
              <a:t>Overskrift kan skrives i en eller flere linjer</a:t>
            </a:r>
          </a:p>
        </p:txBody>
      </p:sp>
      <p:sp>
        <p:nvSpPr>
          <p:cNvPr id="8" name="Tekstfelt 7">
            <a:extLst>
              <a:ext uri="{FF2B5EF4-FFF2-40B4-BE49-F238E27FC236}">
                <a16:creationId xmlns:a16="http://schemas.microsoft.com/office/drawing/2014/main" id="{E8D8E91B-8C45-4461-91EB-E934B25F3BA8}"/>
              </a:ext>
            </a:extLst>
          </p:cNvPr>
          <p:cNvSpPr txBox="1"/>
          <p:nvPr userDrawn="1"/>
        </p:nvSpPr>
        <p:spPr>
          <a:xfrm>
            <a:off x="-1397479" y="0"/>
            <a:ext cx="1274387" cy="1615827"/>
          </a:xfrm>
          <a:prstGeom prst="rect">
            <a:avLst/>
          </a:prstGeom>
          <a:noFill/>
        </p:spPr>
        <p:txBody>
          <a:bodyPr wrap="square" rtlCol="0">
            <a:spAutoFit/>
          </a:bodyPr>
          <a:lstStyle/>
          <a:p>
            <a:r>
              <a:rPr lang="da-DK" sz="900" b="0" dirty="0">
                <a:solidFill>
                  <a:schemeClr val="accent2"/>
                </a:solidFill>
              </a:rPr>
              <a:t>Logo, overskrifter og tekstfelter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p>
        </p:txBody>
      </p:sp>
    </p:spTree>
    <p:extLst>
      <p:ext uri="{BB962C8B-B14F-4D97-AF65-F5344CB8AC3E}">
        <p14:creationId xmlns:p14="http://schemas.microsoft.com/office/powerpoint/2010/main" val="333156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ekstboks + foto (højre)">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1080000" y="1080000"/>
            <a:ext cx="47448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1080000" y="1980000"/>
            <a:ext cx="4744800" cy="4230000"/>
          </a:xfrm>
        </p:spPr>
        <p:txBody>
          <a:bodyPr/>
          <a:lstStyle>
            <a:lvl1pPr marL="0" indent="0">
              <a:spcBef>
                <a:spcPts val="0"/>
              </a:spcBef>
              <a:buFont typeface="Arial" panose="020B0604020202020204" pitchFamily="34" charset="0"/>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en-US"/>
              <a:t>Edit Master text styles</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6" name="Pladsholder til billede 5">
            <a:extLst>
              <a:ext uri="{FF2B5EF4-FFF2-40B4-BE49-F238E27FC236}">
                <a16:creationId xmlns:a16="http://schemas.microsoft.com/office/drawing/2014/main" id="{9EE20644-E995-463C-8301-109E10D8710C}"/>
              </a:ext>
            </a:extLst>
          </p:cNvPr>
          <p:cNvSpPr>
            <a:spLocks noGrp="1"/>
          </p:cNvSpPr>
          <p:nvPr>
            <p:ph type="pic" sz="quarter" idx="11"/>
          </p:nvPr>
        </p:nvSpPr>
        <p:spPr>
          <a:xfrm>
            <a:off x="6364800" y="0"/>
            <a:ext cx="5824800" cy="6858000"/>
          </a:xfrm>
        </p:spPr>
        <p:txBody>
          <a:bodyPr wrap="square" anchor="ctr" anchorCtr="1"/>
          <a:lstStyle/>
          <a:p>
            <a:r>
              <a:rPr lang="en-US"/>
              <a:t>Click icon to add picture</a:t>
            </a:r>
            <a:endParaRPr lang="da-DK"/>
          </a:p>
        </p:txBody>
      </p:sp>
      <p:sp>
        <p:nvSpPr>
          <p:cNvPr id="8" name="Tekstfelt 7">
            <a:extLst>
              <a:ext uri="{FF2B5EF4-FFF2-40B4-BE49-F238E27FC236}">
                <a16:creationId xmlns:a16="http://schemas.microsoft.com/office/drawing/2014/main" id="{FB761568-09A5-4C0D-A9C6-F764CF7AEF7E}"/>
              </a:ext>
            </a:extLst>
          </p:cNvPr>
          <p:cNvSpPr txBox="1"/>
          <p:nvPr userDrawn="1"/>
        </p:nvSpPr>
        <p:spPr>
          <a:xfrm>
            <a:off x="-1397479" y="0"/>
            <a:ext cx="1274387" cy="3000821"/>
          </a:xfrm>
          <a:prstGeom prst="rect">
            <a:avLst/>
          </a:prstGeom>
          <a:noFill/>
        </p:spPr>
        <p:txBody>
          <a:bodyPr wrap="square" rtlCol="0">
            <a:spAutoFit/>
          </a:bodyPr>
          <a:lstStyle/>
          <a:p>
            <a:r>
              <a:rPr lang="da-DK" sz="900" b="0" dirty="0">
                <a:solidFill>
                  <a:schemeClr val="accent2"/>
                </a:solidFill>
              </a:rPr>
              <a:t>Logo, overskrift, tekstfelt og billedfelt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p>
          <a:p>
            <a:endParaRPr lang="da-DK" sz="900" b="0" dirty="0">
              <a:solidFill>
                <a:schemeClr val="accent2"/>
              </a:solidFill>
            </a:endParaRPr>
          </a:p>
          <a:p>
            <a:r>
              <a:rPr lang="da-DK" sz="900" b="0" dirty="0">
                <a:solidFill>
                  <a:schemeClr val="accent2"/>
                </a:solidFill>
              </a:rPr>
              <a:t>For bedste resultat vælges et foto der svarer til størrelsen af pladsholderen.</a:t>
            </a:r>
          </a:p>
          <a:p>
            <a:endParaRPr lang="da-DK" sz="900" b="0" dirty="0">
              <a:solidFill>
                <a:schemeClr val="accent2"/>
              </a:solidFill>
            </a:endParaRPr>
          </a:p>
          <a:p>
            <a:r>
              <a:rPr lang="da-DK" sz="900" b="0" dirty="0">
                <a:solidFill>
                  <a:schemeClr val="accent2"/>
                </a:solidFill>
              </a:rPr>
              <a:t>Ønsker du at justere placeringen/beskære billedet – se vejledning.</a:t>
            </a:r>
          </a:p>
        </p:txBody>
      </p:sp>
    </p:spTree>
    <p:extLst>
      <p:ext uri="{BB962C8B-B14F-4D97-AF65-F5344CB8AC3E}">
        <p14:creationId xmlns:p14="http://schemas.microsoft.com/office/powerpoint/2010/main" val="187272363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ekstboks + foto (venstre)">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a:xfrm>
            <a:off x="6364800" y="1080000"/>
            <a:ext cx="4744800" cy="576000"/>
          </a:xfrm>
        </p:spPr>
        <p:txBody>
          <a:bodyPr/>
          <a:lstStyle>
            <a:lvl1pPr>
              <a:defRPr>
                <a:solidFill>
                  <a:srgbClr val="001965"/>
                </a:solidFill>
              </a:defRPr>
            </a:lvl1pPr>
          </a:lstStyle>
          <a:p>
            <a:r>
              <a:rPr lang="da-DK" dirty="0"/>
              <a:t>Overskrift kan skrives i en eller flere linjer</a:t>
            </a:r>
          </a:p>
        </p:txBody>
      </p:sp>
      <p:sp>
        <p:nvSpPr>
          <p:cNvPr id="7" name="Pladsholder til tekst 6">
            <a:extLst>
              <a:ext uri="{FF2B5EF4-FFF2-40B4-BE49-F238E27FC236}">
                <a16:creationId xmlns:a16="http://schemas.microsoft.com/office/drawing/2014/main" id="{F21A953B-B315-4906-9921-E82BFDFEB5E5}"/>
              </a:ext>
            </a:extLst>
          </p:cNvPr>
          <p:cNvSpPr>
            <a:spLocks noGrp="1"/>
          </p:cNvSpPr>
          <p:nvPr>
            <p:ph type="body" sz="quarter" idx="10"/>
          </p:nvPr>
        </p:nvSpPr>
        <p:spPr>
          <a:xfrm>
            <a:off x="6364800" y="1980000"/>
            <a:ext cx="4744800" cy="4230000"/>
          </a:xfrm>
        </p:spPr>
        <p:txBody>
          <a:bodyPr/>
          <a:lstStyle>
            <a:lvl1pPr marL="0" indent="0">
              <a:spcBef>
                <a:spcPts val="0"/>
              </a:spcBef>
              <a:spcAft>
                <a:spcPts val="0"/>
              </a:spcAft>
              <a:buNone/>
              <a:defRPr>
                <a:solidFill>
                  <a:srgbClr val="001965"/>
                </a:solidFill>
              </a:defRPr>
            </a:lvl1pPr>
            <a:lvl2pPr marL="288000" indent="-288000">
              <a:spcBef>
                <a:spcPts val="0"/>
              </a:spcBef>
              <a:spcAft>
                <a:spcPts val="0"/>
              </a:spcAft>
              <a:defRPr>
                <a:solidFill>
                  <a:srgbClr val="001965"/>
                </a:solidFill>
              </a:defRPr>
            </a:lvl2pPr>
            <a:lvl3pPr marL="576000" indent="-288000">
              <a:spcBef>
                <a:spcPts val="0"/>
              </a:spcBef>
              <a:spcAft>
                <a:spcPts val="0"/>
              </a:spcAft>
              <a:defRPr>
                <a:solidFill>
                  <a:srgbClr val="001965"/>
                </a:solidFill>
              </a:defRPr>
            </a:lvl3pPr>
            <a:lvl4pPr marL="864000" indent="-288000">
              <a:spcBef>
                <a:spcPts val="0"/>
              </a:spcBef>
              <a:spcAft>
                <a:spcPts val="0"/>
              </a:spcAft>
              <a:defRPr>
                <a:solidFill>
                  <a:srgbClr val="001965"/>
                </a:solidFill>
              </a:defRPr>
            </a:lvl4pPr>
            <a:lvl5pPr marL="1152000" indent="-288000">
              <a:spcBef>
                <a:spcPts val="0"/>
              </a:spcBef>
              <a:spcAft>
                <a:spcPts val="0"/>
              </a:spcAft>
              <a:defRPr>
                <a:solidFill>
                  <a:srgbClr val="001965"/>
                </a:solidFill>
              </a:defRPr>
            </a:lvl5pPr>
          </a:lstStyle>
          <a:p>
            <a:pPr lvl="0"/>
            <a:r>
              <a:rPr lang="en-US"/>
              <a:t>Edit Master text styles</a:t>
            </a:r>
          </a:p>
          <a:p>
            <a:pPr lvl="1"/>
            <a:r>
              <a:rPr lang="en-US"/>
              <a:t>Second level</a:t>
            </a:r>
          </a:p>
        </p:txBody>
      </p:sp>
      <p:sp>
        <p:nvSpPr>
          <p:cNvPr id="8" name="Pladsholder til billede 12">
            <a:extLst>
              <a:ext uri="{FF2B5EF4-FFF2-40B4-BE49-F238E27FC236}">
                <a16:creationId xmlns:a16="http://schemas.microsoft.com/office/drawing/2014/main" id="{DC6E646A-9543-4F7E-AF44-A8D87577A9E8}"/>
              </a:ext>
            </a:extLst>
          </p:cNvPr>
          <p:cNvSpPr>
            <a:spLocks noGrp="1"/>
          </p:cNvSpPr>
          <p:nvPr>
            <p:ph type="pic" sz="quarter" idx="11" hasCustomPrompt="1"/>
          </p:nvPr>
        </p:nvSpPr>
        <p:spPr>
          <a:xfrm>
            <a:off x="396000" y="360000"/>
            <a:ext cx="234000" cy="396000"/>
          </a:xfrm>
          <a:blipFill dpi="0" rotWithShape="1">
            <a:blip r:embed="rId2" cstate="hqprint">
              <a:extLst>
                <a:ext uri="{28A0092B-C50C-407E-A947-70E740481C1C}">
                  <a14:useLocalDpi xmlns:a14="http://schemas.microsoft.com/office/drawing/2010/main" val="0"/>
                </a:ext>
              </a:extLst>
            </a:blip>
            <a:srcRect/>
            <a:stretch>
              <a:fillRect/>
            </a:stretch>
          </a:blipFill>
        </p:spPr>
        <p:txBody>
          <a:bodyPr/>
          <a:lstStyle>
            <a:lvl1pPr marL="0" indent="0">
              <a:buNone/>
              <a:defRPr/>
            </a:lvl1pPr>
          </a:lstStyle>
          <a:p>
            <a:r>
              <a:rPr lang="da-DK" dirty="0"/>
              <a:t> </a:t>
            </a:r>
          </a:p>
        </p:txBody>
      </p:sp>
      <p:sp>
        <p:nvSpPr>
          <p:cNvPr id="10" name="Pladsholder til billede 9">
            <a:extLst>
              <a:ext uri="{FF2B5EF4-FFF2-40B4-BE49-F238E27FC236}">
                <a16:creationId xmlns:a16="http://schemas.microsoft.com/office/drawing/2014/main" id="{0A5C0050-A6D5-4102-9FD7-586FBC2F6608}"/>
              </a:ext>
            </a:extLst>
          </p:cNvPr>
          <p:cNvSpPr>
            <a:spLocks noGrp="1"/>
          </p:cNvSpPr>
          <p:nvPr>
            <p:ph type="pic" sz="quarter" idx="12"/>
          </p:nvPr>
        </p:nvSpPr>
        <p:spPr>
          <a:xfrm>
            <a:off x="0" y="0"/>
            <a:ext cx="5824800" cy="6858000"/>
          </a:xfrm>
        </p:spPr>
        <p:txBody>
          <a:bodyPr/>
          <a:lstStyle/>
          <a:p>
            <a:r>
              <a:rPr lang="en-US"/>
              <a:t>Click icon to add picture</a:t>
            </a:r>
            <a:endParaRPr lang="da-DK" dirty="0"/>
          </a:p>
        </p:txBody>
      </p:sp>
      <p:sp>
        <p:nvSpPr>
          <p:cNvPr id="6" name="Tekstfelt 5">
            <a:extLst>
              <a:ext uri="{FF2B5EF4-FFF2-40B4-BE49-F238E27FC236}">
                <a16:creationId xmlns:a16="http://schemas.microsoft.com/office/drawing/2014/main" id="{9D8CF036-B972-426E-83D4-FB0543EFD245}"/>
              </a:ext>
            </a:extLst>
          </p:cNvPr>
          <p:cNvSpPr txBox="1"/>
          <p:nvPr userDrawn="1"/>
        </p:nvSpPr>
        <p:spPr>
          <a:xfrm>
            <a:off x="-1397479" y="0"/>
            <a:ext cx="1274387" cy="3416320"/>
          </a:xfrm>
          <a:prstGeom prst="rect">
            <a:avLst/>
          </a:prstGeom>
          <a:noFill/>
        </p:spPr>
        <p:txBody>
          <a:bodyPr wrap="square" rtlCol="0">
            <a:spAutoFit/>
          </a:bodyPr>
          <a:lstStyle/>
          <a:p>
            <a:r>
              <a:rPr lang="da-DK" sz="900" b="0" dirty="0">
                <a:solidFill>
                  <a:schemeClr val="accent2"/>
                </a:solidFill>
              </a:rPr>
              <a:t>Logo, overskrift, tekstfelt og billedfelt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r>
              <a:rPr lang="da-DK" sz="900" b="0" dirty="0">
                <a:solidFill>
                  <a:schemeClr val="accent2"/>
                </a:solidFill>
              </a:rPr>
              <a:t>Evt. mellemrubrik skrives med fed.</a:t>
            </a:r>
          </a:p>
          <a:p>
            <a:endParaRPr lang="da-DK" sz="900" b="0" dirty="0">
              <a:solidFill>
                <a:schemeClr val="accent2"/>
              </a:solidFill>
            </a:endParaRPr>
          </a:p>
          <a:p>
            <a:r>
              <a:rPr lang="da-DK" sz="900" b="0" dirty="0">
                <a:solidFill>
                  <a:schemeClr val="accent2"/>
                </a:solidFill>
              </a:rPr>
              <a:t>For bedste resultat vælges et foto der svarer til størrelsen af pladsholderen.</a:t>
            </a:r>
          </a:p>
          <a:p>
            <a:endParaRPr lang="da-DK" sz="900" b="0" dirty="0">
              <a:solidFill>
                <a:schemeClr val="accent2"/>
              </a:solidFill>
            </a:endParaRPr>
          </a:p>
          <a:p>
            <a:r>
              <a:rPr lang="da-DK" sz="900" b="0" dirty="0">
                <a:solidFill>
                  <a:schemeClr val="accent2"/>
                </a:solidFill>
              </a:rPr>
              <a:t>Ønsker du at justere placeringen/beskære billedet eller skifte logoet pga. billedet enten er for mørkt/lyst – se vejledning.</a:t>
            </a:r>
          </a:p>
        </p:txBody>
      </p:sp>
    </p:spTree>
    <p:extLst>
      <p:ext uri="{BB962C8B-B14F-4D97-AF65-F5344CB8AC3E}">
        <p14:creationId xmlns:p14="http://schemas.microsoft.com/office/powerpoint/2010/main" val="10359989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Overskrift + foto">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10E6E7-BAD2-4A81-AA86-5C22DCA6CCF1}"/>
              </a:ext>
            </a:extLst>
          </p:cNvPr>
          <p:cNvSpPr>
            <a:spLocks noGrp="1"/>
          </p:cNvSpPr>
          <p:nvPr>
            <p:ph type="title" hasCustomPrompt="1"/>
          </p:nvPr>
        </p:nvSpPr>
        <p:spPr/>
        <p:txBody>
          <a:bodyPr/>
          <a:lstStyle>
            <a:lvl1pPr>
              <a:defRPr>
                <a:solidFill>
                  <a:srgbClr val="001965"/>
                </a:solidFill>
              </a:defRPr>
            </a:lvl1pPr>
          </a:lstStyle>
          <a:p>
            <a:r>
              <a:rPr lang="da-DK" dirty="0"/>
              <a:t>Overskrift kan skrives i en eller flere linjer</a:t>
            </a:r>
          </a:p>
        </p:txBody>
      </p:sp>
      <p:pic>
        <p:nvPicPr>
          <p:cNvPr id="9" name="Billede 8" descr="Et billede, der indeholder monitor, skærm, mørk, tv&#10;&#10;Automatisk genereret beskrivelse">
            <a:extLst>
              <a:ext uri="{FF2B5EF4-FFF2-40B4-BE49-F238E27FC236}">
                <a16:creationId xmlns:a16="http://schemas.microsoft.com/office/drawing/2014/main" id="{B20CAC30-F57A-4E4B-A0B3-145437ABD62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96000" y="360000"/>
            <a:ext cx="235459" cy="396000"/>
          </a:xfrm>
          <a:prstGeom prst="rect">
            <a:avLst/>
          </a:prstGeom>
        </p:spPr>
      </p:pic>
      <p:sp>
        <p:nvSpPr>
          <p:cNvPr id="5" name="Pladsholder til billede 4">
            <a:extLst>
              <a:ext uri="{FF2B5EF4-FFF2-40B4-BE49-F238E27FC236}">
                <a16:creationId xmlns:a16="http://schemas.microsoft.com/office/drawing/2014/main" id="{CD3C8055-829C-4584-943A-A55C70EAED80}"/>
              </a:ext>
            </a:extLst>
          </p:cNvPr>
          <p:cNvSpPr>
            <a:spLocks noGrp="1"/>
          </p:cNvSpPr>
          <p:nvPr>
            <p:ph type="pic" sz="quarter" idx="10"/>
          </p:nvPr>
        </p:nvSpPr>
        <p:spPr>
          <a:xfrm>
            <a:off x="1080000" y="1980000"/>
            <a:ext cx="7387200" cy="4230000"/>
          </a:xfrm>
        </p:spPr>
        <p:txBody>
          <a:bodyPr/>
          <a:lstStyle/>
          <a:p>
            <a:r>
              <a:rPr lang="en-US"/>
              <a:t>Click icon to add picture</a:t>
            </a:r>
            <a:endParaRPr lang="da-DK" dirty="0"/>
          </a:p>
        </p:txBody>
      </p:sp>
      <p:sp>
        <p:nvSpPr>
          <p:cNvPr id="6" name="Tekstfelt 5">
            <a:extLst>
              <a:ext uri="{FF2B5EF4-FFF2-40B4-BE49-F238E27FC236}">
                <a16:creationId xmlns:a16="http://schemas.microsoft.com/office/drawing/2014/main" id="{80D5D9D2-A4FE-4F3D-9BF2-61CF75A4B27E}"/>
              </a:ext>
            </a:extLst>
          </p:cNvPr>
          <p:cNvSpPr txBox="1"/>
          <p:nvPr userDrawn="1"/>
        </p:nvSpPr>
        <p:spPr>
          <a:xfrm>
            <a:off x="-1397479" y="0"/>
            <a:ext cx="1274387" cy="2308324"/>
          </a:xfrm>
          <a:prstGeom prst="rect">
            <a:avLst/>
          </a:prstGeom>
          <a:noFill/>
        </p:spPr>
        <p:txBody>
          <a:bodyPr wrap="square" rtlCol="0">
            <a:spAutoFit/>
          </a:bodyPr>
          <a:lstStyle/>
          <a:p>
            <a:r>
              <a:rPr lang="da-DK" sz="900" b="0" dirty="0">
                <a:solidFill>
                  <a:schemeClr val="accent2"/>
                </a:solidFill>
              </a:rPr>
              <a:t>Logo, overskrift, tekstfelt og billedfelt har fast størrelse og placering. </a:t>
            </a:r>
          </a:p>
          <a:p>
            <a:endParaRPr lang="da-DK" sz="900" b="0" dirty="0">
              <a:solidFill>
                <a:schemeClr val="accent2"/>
              </a:solidFill>
            </a:endParaRPr>
          </a:p>
          <a:p>
            <a:r>
              <a:rPr lang="da-DK" sz="900" b="0" dirty="0">
                <a:solidFill>
                  <a:schemeClr val="accent2"/>
                </a:solidFill>
              </a:rPr>
              <a:t>Samme gælder fontstørrelse og skrifttype.</a:t>
            </a:r>
          </a:p>
          <a:p>
            <a:endParaRPr lang="da-DK" sz="900" b="0" dirty="0">
              <a:solidFill>
                <a:schemeClr val="accent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900" b="0" dirty="0">
                <a:solidFill>
                  <a:schemeClr val="accent2"/>
                </a:solidFill>
              </a:rPr>
              <a:t>Billedet du indsætter fylder pladsholderen.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900" b="0" dirty="0">
              <a:solidFill>
                <a:schemeClr val="accent2"/>
              </a:solidFill>
            </a:endParaRPr>
          </a:p>
          <a:p>
            <a:r>
              <a:rPr lang="da-DK" sz="900" b="0" dirty="0">
                <a:solidFill>
                  <a:schemeClr val="accent2"/>
                </a:solidFill>
              </a:rPr>
              <a:t>Ønsker du at justere placeringen/beskære billedet – se vejledning.</a:t>
            </a:r>
          </a:p>
        </p:txBody>
      </p:sp>
    </p:spTree>
    <p:extLst>
      <p:ext uri="{BB962C8B-B14F-4D97-AF65-F5344CB8AC3E}">
        <p14:creationId xmlns:p14="http://schemas.microsoft.com/office/powerpoint/2010/main" val="8248852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1965"/>
        </a:soli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29444868-DE70-478E-99ED-5A3C084B2E12}"/>
              </a:ext>
            </a:extLst>
          </p:cNvPr>
          <p:cNvSpPr>
            <a:spLocks noGrp="1"/>
          </p:cNvSpPr>
          <p:nvPr>
            <p:ph type="title"/>
          </p:nvPr>
        </p:nvSpPr>
        <p:spPr>
          <a:xfrm>
            <a:off x="1080000" y="1080000"/>
            <a:ext cx="7387200" cy="576000"/>
          </a:xfrm>
          <a:prstGeom prst="rect">
            <a:avLst/>
          </a:prstGeom>
        </p:spPr>
        <p:txBody>
          <a:bodyPr vert="horz" lIns="0" tIns="0" rIns="0" bIns="0" rtlCol="0" anchor="ctr">
            <a:noAutofit/>
          </a:bodyPr>
          <a:lstStyle/>
          <a:p>
            <a:r>
              <a:rPr lang="da-DK" dirty="0"/>
              <a:t>Klik for at redigere titeltypografien i masteren</a:t>
            </a:r>
          </a:p>
        </p:txBody>
      </p:sp>
      <p:sp>
        <p:nvSpPr>
          <p:cNvPr id="3" name="Pladsholder til tekst 2">
            <a:extLst>
              <a:ext uri="{FF2B5EF4-FFF2-40B4-BE49-F238E27FC236}">
                <a16:creationId xmlns:a16="http://schemas.microsoft.com/office/drawing/2014/main" id="{E820265C-182A-4334-A34A-A781374D953E}"/>
              </a:ext>
            </a:extLst>
          </p:cNvPr>
          <p:cNvSpPr>
            <a:spLocks noGrp="1"/>
          </p:cNvSpPr>
          <p:nvPr>
            <p:ph type="body" idx="1"/>
          </p:nvPr>
        </p:nvSpPr>
        <p:spPr>
          <a:xfrm>
            <a:off x="1080000" y="1980000"/>
            <a:ext cx="7387200" cy="4230000"/>
          </a:xfrm>
          <a:prstGeom prst="rect">
            <a:avLst/>
          </a:prstGeom>
        </p:spPr>
        <p:txBody>
          <a:bodyPr vert="horz" lIns="0" tIns="0" rIns="0" bIns="0" rtlCol="0">
            <a:noAutofit/>
          </a:body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3008224316"/>
      </p:ext>
    </p:extLst>
  </p:cSld>
  <p:clrMap bg1="lt1" tx1="dk1" bg2="lt2" tx2="dk2" accent1="accent1" accent2="accent2" accent3="accent3" accent4="accent4" accent5="accent5" accent6="accent6" hlink="hlink" folHlink="folHlink"/>
  <p:sldLayoutIdLst>
    <p:sldLayoutId id="2147483649" r:id="rId1"/>
    <p:sldLayoutId id="2147483685" r:id="rId2"/>
    <p:sldLayoutId id="2147483662" r:id="rId3"/>
    <p:sldLayoutId id="2147483664" r:id="rId4"/>
    <p:sldLayoutId id="2147483661" r:id="rId5"/>
    <p:sldLayoutId id="2147483663" r:id="rId6"/>
    <p:sldLayoutId id="2147483666" r:id="rId7"/>
    <p:sldLayoutId id="2147483667" r:id="rId8"/>
    <p:sldLayoutId id="2147483681" r:id="rId9"/>
    <p:sldLayoutId id="2147483672" r:id="rId10"/>
    <p:sldLayoutId id="2147483674" r:id="rId11"/>
    <p:sldLayoutId id="2147483677" r:id="rId12"/>
    <p:sldLayoutId id="2147483678" r:id="rId13"/>
    <p:sldLayoutId id="2147483668" r:id="rId14"/>
    <p:sldLayoutId id="2147483669" r:id="rId15"/>
    <p:sldLayoutId id="2147483670" r:id="rId16"/>
    <p:sldLayoutId id="2147483671" r:id="rId17"/>
    <p:sldLayoutId id="2147483682" r:id="rId18"/>
    <p:sldLayoutId id="2147483683" r:id="rId19"/>
    <p:sldLayoutId id="2147483684" r:id="rId20"/>
  </p:sldLayoutIdLst>
  <p:txStyles>
    <p:titleStyle>
      <a:lvl1pPr algn="l" defTabSz="914400" rtl="0" eaLnBrk="1" latinLnBrk="0" hangingPunct="1">
        <a:lnSpc>
          <a:spcPts val="2700"/>
        </a:lnSpc>
        <a:spcBef>
          <a:spcPct val="0"/>
        </a:spcBef>
        <a:buNone/>
        <a:defRPr sz="2400" b="1" i="0" kern="1200" baseline="0">
          <a:solidFill>
            <a:schemeClr val="bg1"/>
          </a:solidFill>
          <a:latin typeface="Arial" panose="020B0604020202020204" pitchFamily="34" charset="0"/>
          <a:ea typeface="+mj-ea"/>
          <a:cs typeface="+mj-cs"/>
        </a:defRPr>
      </a:lvl1pPr>
    </p:titleStyle>
    <p:bodyStyle>
      <a:lvl1pPr marL="288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1pPr>
      <a:lvl2pPr marL="576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2pPr>
      <a:lvl3pPr marL="864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3pPr>
      <a:lvl4pPr marL="1152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4pPr>
      <a:lvl5pPr marL="1440000" indent="-288000" algn="l" defTabSz="914400" rtl="0" eaLnBrk="1" latinLnBrk="0" hangingPunct="1">
        <a:lnSpc>
          <a:spcPts val="2000"/>
        </a:lnSpc>
        <a:spcBef>
          <a:spcPts val="0"/>
        </a:spcBef>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https://www.finanskompetencepuljen.dk/faq/"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finanskompetencepuljen.d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www.finanskompetencepuljen.dk/vidensbank/"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www.finanskompetencepuljen.dk/faq/"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B653BA-B667-4080-862F-35DE6FD55EB2}"/>
              </a:ext>
            </a:extLst>
          </p:cNvPr>
          <p:cNvSpPr>
            <a:spLocks noGrp="1"/>
          </p:cNvSpPr>
          <p:nvPr>
            <p:ph type="ctrTitle"/>
          </p:nvPr>
        </p:nvSpPr>
        <p:spPr/>
        <p:txBody>
          <a:bodyPr/>
          <a:lstStyle/>
          <a:p>
            <a:r>
              <a:rPr lang="da-DK" dirty="0"/>
              <a:t>Kom i gang med Finanskompetencepuljen</a:t>
            </a:r>
          </a:p>
        </p:txBody>
      </p:sp>
      <p:sp>
        <p:nvSpPr>
          <p:cNvPr id="7" name="Undertitel 6"/>
          <p:cNvSpPr>
            <a:spLocks noGrp="1"/>
          </p:cNvSpPr>
          <p:nvPr>
            <p:ph type="subTitle" idx="1"/>
          </p:nvPr>
        </p:nvSpPr>
        <p:spPr/>
        <p:txBody>
          <a:bodyPr/>
          <a:lstStyle/>
          <a:p>
            <a:endParaRPr lang="da-DK"/>
          </a:p>
        </p:txBody>
      </p:sp>
    </p:spTree>
    <p:extLst>
      <p:ext uri="{BB962C8B-B14F-4D97-AF65-F5344CB8AC3E}">
        <p14:creationId xmlns:p14="http://schemas.microsoft.com/office/powerpoint/2010/main" val="3409880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a-DK" dirty="0">
                <a:latin typeface="Arial"/>
                <a:cs typeface="Arial"/>
              </a:rPr>
              <a:t>Content </a:t>
            </a:r>
            <a:endParaRPr lang="en-US" dirty="0"/>
          </a:p>
        </p:txBody>
      </p:sp>
      <p:sp>
        <p:nvSpPr>
          <p:cNvPr id="5" name="Pladsholder til tekst 4"/>
          <p:cNvSpPr>
            <a:spLocks noGrp="1"/>
          </p:cNvSpPr>
          <p:nvPr>
            <p:ph type="body" sz="quarter" idx="10"/>
          </p:nvPr>
        </p:nvSpPr>
        <p:spPr>
          <a:xfrm>
            <a:off x="1080000" y="1980000"/>
            <a:ext cx="7601094" cy="4230000"/>
          </a:xfrm>
        </p:spPr>
        <p:txBody>
          <a:bodyPr vert="horz" lIns="0" tIns="0" rIns="0" bIns="0" rtlCol="0" anchor="t">
            <a:noAutofit/>
          </a:bodyPr>
          <a:lstStyle/>
          <a:p>
            <a:pPr marL="287655" indent="-287655"/>
            <a:r>
              <a:rPr lang="da-DK" dirty="0" err="1">
                <a:latin typeface="Arial"/>
                <a:cs typeface="Arial"/>
              </a:rPr>
              <a:t>What</a:t>
            </a:r>
            <a:r>
              <a:rPr lang="da-DK" dirty="0">
                <a:latin typeface="Arial"/>
                <a:cs typeface="Arial"/>
              </a:rPr>
              <a:t> is Finanskompetencepuljen?</a:t>
            </a:r>
            <a:endParaRPr lang="en-US" dirty="0">
              <a:latin typeface="Arial"/>
              <a:cs typeface="Arial"/>
            </a:endParaRPr>
          </a:p>
          <a:p>
            <a:pPr marL="287655" indent="-287655"/>
            <a:r>
              <a:rPr lang="da-DK" dirty="0" err="1">
                <a:latin typeface="Arial"/>
                <a:cs typeface="Arial"/>
              </a:rPr>
              <a:t>Who</a:t>
            </a:r>
            <a:r>
              <a:rPr lang="da-DK" dirty="0">
                <a:latin typeface="Arial"/>
                <a:cs typeface="Arial"/>
              </a:rPr>
              <a:t> </a:t>
            </a:r>
            <a:r>
              <a:rPr lang="da-DK" dirty="0" err="1">
                <a:latin typeface="Arial"/>
                <a:cs typeface="Arial"/>
              </a:rPr>
              <a:t>can</a:t>
            </a:r>
            <a:r>
              <a:rPr lang="da-DK" dirty="0">
                <a:latin typeface="Arial"/>
                <a:cs typeface="Arial"/>
              </a:rPr>
              <a:t> </a:t>
            </a:r>
            <a:r>
              <a:rPr lang="da-DK" dirty="0" err="1">
                <a:latin typeface="Arial"/>
                <a:cs typeface="Arial"/>
              </a:rPr>
              <a:t>apply</a:t>
            </a:r>
            <a:r>
              <a:rPr lang="da-DK" dirty="0">
                <a:latin typeface="Arial"/>
                <a:cs typeface="Arial"/>
              </a:rPr>
              <a:t>?</a:t>
            </a:r>
          </a:p>
          <a:p>
            <a:pPr marL="287655" indent="-287655"/>
            <a:r>
              <a:rPr lang="da-DK" dirty="0">
                <a:latin typeface="Arial"/>
                <a:cs typeface="Arial"/>
              </a:rPr>
              <a:t>How do I </a:t>
            </a:r>
            <a:r>
              <a:rPr lang="da-DK" dirty="0" err="1">
                <a:latin typeface="Arial"/>
                <a:cs typeface="Arial"/>
              </a:rPr>
              <a:t>apply</a:t>
            </a:r>
            <a:r>
              <a:rPr lang="da-DK" dirty="0">
                <a:latin typeface="Arial"/>
                <a:cs typeface="Arial"/>
              </a:rPr>
              <a:t>?</a:t>
            </a:r>
            <a:endParaRPr lang="da-DK" dirty="0"/>
          </a:p>
          <a:p>
            <a:pPr marL="287655" indent="-287655"/>
            <a:r>
              <a:rPr lang="da-DK" dirty="0">
                <a:latin typeface="Arial"/>
                <a:cs typeface="Arial"/>
              </a:rPr>
              <a:t>Q&amp;A</a:t>
            </a:r>
            <a:endParaRPr lang="da-DK" dirty="0"/>
          </a:p>
        </p:txBody>
      </p:sp>
    </p:spTree>
    <p:extLst>
      <p:ext uri="{BB962C8B-B14F-4D97-AF65-F5344CB8AC3E}">
        <p14:creationId xmlns:p14="http://schemas.microsoft.com/office/powerpoint/2010/main" val="140881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Graphical user interface&#10;&#10;Description automatically generated">
            <a:extLst>
              <a:ext uri="{FF2B5EF4-FFF2-40B4-BE49-F238E27FC236}">
                <a16:creationId xmlns:a16="http://schemas.microsoft.com/office/drawing/2014/main" id="{0BBE63CD-642E-4ABD-8120-10093F96AFF8}"/>
              </a:ext>
            </a:extLst>
          </p:cNvPr>
          <p:cNvPicPr>
            <a:picLocks noChangeAspect="1"/>
          </p:cNvPicPr>
          <p:nvPr/>
        </p:nvPicPr>
        <p:blipFill rotWithShape="1">
          <a:blip r:embed="rId3"/>
          <a:srcRect r="444"/>
          <a:stretch/>
        </p:blipFill>
        <p:spPr>
          <a:xfrm>
            <a:off x="20" y="10"/>
            <a:ext cx="12191980" cy="6857990"/>
          </a:xfrm>
          <a:prstGeom prst="rect">
            <a:avLst/>
          </a:prstGeom>
          <a:noFill/>
        </p:spPr>
      </p:pic>
    </p:spTree>
    <p:extLst>
      <p:ext uri="{BB962C8B-B14F-4D97-AF65-F5344CB8AC3E}">
        <p14:creationId xmlns:p14="http://schemas.microsoft.com/office/powerpoint/2010/main" val="1649289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latin typeface="Arial"/>
                <a:cs typeface="Arial"/>
              </a:rPr>
              <a:t>What is Finanskompetencepuljen?</a:t>
            </a:r>
            <a:endParaRPr lang="en-GB">
              <a:latin typeface="Arial"/>
              <a:cs typeface="Arial"/>
            </a:endParaRPr>
          </a:p>
        </p:txBody>
      </p:sp>
      <p:sp>
        <p:nvSpPr>
          <p:cNvPr id="3" name="Text Placeholder 2"/>
          <p:cNvSpPr>
            <a:spLocks noGrp="1"/>
          </p:cNvSpPr>
          <p:nvPr>
            <p:ph type="body" sz="quarter" idx="10"/>
          </p:nvPr>
        </p:nvSpPr>
        <p:spPr/>
        <p:txBody>
          <a:bodyPr vert="horz" lIns="0" tIns="0" rIns="0" bIns="0" rtlCol="0" anchor="t">
            <a:noAutofit/>
          </a:bodyPr>
          <a:lstStyle/>
          <a:p>
            <a:r>
              <a:rPr lang="en" dirty="0">
                <a:latin typeface="Arial"/>
                <a:cs typeface="Arial"/>
              </a:rPr>
              <a:t>As an employee in the financial sector, you can apply for support for continuing education through the pool. The educations are carefully selected so that they </a:t>
            </a:r>
            <a:r>
              <a:rPr lang="en">
                <a:latin typeface="Arial"/>
                <a:cs typeface="Arial"/>
              </a:rPr>
              <a:t>support the competence needs of the future.</a:t>
            </a:r>
            <a:endParaRPr lang="da-DK"/>
          </a:p>
          <a:p>
            <a:endParaRPr lang="da-DK" dirty="0"/>
          </a:p>
          <a:p>
            <a:r>
              <a:rPr lang="en">
                <a:latin typeface="Arial"/>
                <a:cs typeface="Arial"/>
              </a:rPr>
              <a:t>The Finanskompetencepuljen is a unique opportunity for you who want to develop </a:t>
            </a:r>
            <a:r>
              <a:rPr lang="en" dirty="0">
                <a:latin typeface="Arial"/>
                <a:cs typeface="Arial"/>
              </a:rPr>
              <a:t>your professionalism and your competencies. In the Finanskompetencepuljen, there are over 250 different courses, which together cover all the job categories that exist in the financial sector.</a:t>
            </a:r>
            <a:r>
              <a:rPr lang="da-DK" dirty="0">
                <a:latin typeface="Arial"/>
                <a:cs typeface="Arial"/>
              </a:rPr>
              <a:t> </a:t>
            </a:r>
            <a:endParaRPr lang="da-DK" dirty="0"/>
          </a:p>
          <a:p>
            <a:endParaRPr lang="da-DK" dirty="0"/>
          </a:p>
          <a:p>
            <a:r>
              <a:rPr lang="en">
                <a:latin typeface="Arial"/>
                <a:cs typeface="Arial"/>
              </a:rPr>
              <a:t>You can e.g. find courses in digitization, IT, change and communication.</a:t>
            </a:r>
            <a:r>
              <a:rPr lang="da-DK" dirty="0">
                <a:latin typeface="Arial"/>
                <a:cs typeface="Arial"/>
              </a:rPr>
              <a:t> </a:t>
            </a:r>
            <a:endParaRPr lang="da-DK" dirty="0"/>
          </a:p>
          <a:p>
            <a:endParaRPr lang="da-DK" dirty="0"/>
          </a:p>
          <a:p>
            <a:r>
              <a:rPr lang="en">
                <a:latin typeface="Arial"/>
                <a:cs typeface="Arial"/>
              </a:rPr>
              <a:t>The courses are offered at different levels of education at recognized educational institutions, so you are always assured of high quality and an academic content that is relevant to you.</a:t>
            </a:r>
          </a:p>
          <a:p>
            <a:endParaRPr lang="en-GB" dirty="0"/>
          </a:p>
        </p:txBody>
      </p:sp>
    </p:spTree>
    <p:extLst>
      <p:ext uri="{BB962C8B-B14F-4D97-AF65-F5344CB8AC3E}">
        <p14:creationId xmlns:p14="http://schemas.microsoft.com/office/powerpoint/2010/main" val="478088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latin typeface="Arial"/>
                <a:cs typeface="Arial"/>
              </a:rPr>
              <a:t>Who can apply?</a:t>
            </a:r>
          </a:p>
        </p:txBody>
      </p:sp>
      <p:sp>
        <p:nvSpPr>
          <p:cNvPr id="3" name="Pladsholder til tekst 2"/>
          <p:cNvSpPr>
            <a:spLocks noGrp="1"/>
          </p:cNvSpPr>
          <p:nvPr>
            <p:ph type="body" sz="quarter" idx="10"/>
          </p:nvPr>
        </p:nvSpPr>
        <p:spPr/>
        <p:txBody>
          <a:bodyPr vert="horz" lIns="0" tIns="0" rIns="0" bIns="0" rtlCol="0" anchor="t">
            <a:noAutofit/>
          </a:bodyPr>
          <a:lstStyle/>
          <a:p>
            <a:r>
              <a:rPr lang="da-DK" b="1" dirty="0" err="1">
                <a:latin typeface="Arial"/>
                <a:cs typeface="Arial"/>
              </a:rPr>
              <a:t>Who</a:t>
            </a:r>
            <a:r>
              <a:rPr lang="da-DK" b="1" dirty="0">
                <a:latin typeface="Arial"/>
                <a:cs typeface="Arial"/>
              </a:rPr>
              <a:t> </a:t>
            </a:r>
            <a:r>
              <a:rPr lang="da-DK" b="1" dirty="0" err="1">
                <a:latin typeface="Arial"/>
                <a:cs typeface="Arial"/>
              </a:rPr>
              <a:t>can</a:t>
            </a:r>
            <a:r>
              <a:rPr lang="da-DK" b="1" dirty="0">
                <a:latin typeface="Arial"/>
                <a:cs typeface="Arial"/>
              </a:rPr>
              <a:t> </a:t>
            </a:r>
            <a:r>
              <a:rPr lang="da-DK" b="1" dirty="0" err="1">
                <a:latin typeface="Arial"/>
                <a:cs typeface="Arial"/>
              </a:rPr>
              <a:t>apply</a:t>
            </a:r>
            <a:endParaRPr lang="da-DK" b="1" dirty="0"/>
          </a:p>
          <a:p>
            <a:r>
              <a:rPr lang="en" dirty="0">
                <a:latin typeface="Arial"/>
                <a:cs typeface="Arial"/>
              </a:rPr>
              <a:t>Everyone who is employed in a company covered by an agreement between Finansforbundet and FA can use the</a:t>
            </a:r>
            <a:r>
              <a:rPr lang="da-DK" dirty="0">
                <a:latin typeface="Arial"/>
                <a:cs typeface="Arial"/>
              </a:rPr>
              <a:t> Finanskompetencepuljen. To </a:t>
            </a:r>
            <a:r>
              <a:rPr lang="da-DK" dirty="0" err="1">
                <a:latin typeface="Arial"/>
                <a:cs typeface="Arial"/>
              </a:rPr>
              <a:t>apply</a:t>
            </a:r>
            <a:r>
              <a:rPr lang="da-DK" dirty="0">
                <a:latin typeface="Arial"/>
                <a:cs typeface="Arial"/>
              </a:rPr>
              <a:t> for a </a:t>
            </a:r>
            <a:r>
              <a:rPr lang="da-DK" dirty="0" err="1">
                <a:latin typeface="Arial"/>
                <a:cs typeface="Arial"/>
              </a:rPr>
              <a:t>course</a:t>
            </a:r>
            <a:r>
              <a:rPr lang="da-DK" dirty="0">
                <a:latin typeface="Arial"/>
                <a:cs typeface="Arial"/>
              </a:rPr>
              <a:t>, </a:t>
            </a:r>
            <a:r>
              <a:rPr lang="da-DK" dirty="0" err="1">
                <a:latin typeface="Arial"/>
                <a:cs typeface="Arial"/>
              </a:rPr>
              <a:t>you</a:t>
            </a:r>
            <a:r>
              <a:rPr lang="da-DK" dirty="0">
                <a:latin typeface="Arial"/>
                <a:cs typeface="Arial"/>
              </a:rPr>
              <a:t> must have a </a:t>
            </a:r>
            <a:r>
              <a:rPr lang="da-DK" dirty="0" err="1">
                <a:latin typeface="Arial"/>
                <a:cs typeface="Arial"/>
              </a:rPr>
              <a:t>monthly</a:t>
            </a:r>
            <a:r>
              <a:rPr lang="da-DK" dirty="0">
                <a:latin typeface="Arial"/>
                <a:cs typeface="Arial"/>
              </a:rPr>
              <a:t> </a:t>
            </a:r>
            <a:r>
              <a:rPr lang="da-DK" dirty="0" err="1">
                <a:latin typeface="Arial"/>
                <a:cs typeface="Arial"/>
              </a:rPr>
              <a:t>salary</a:t>
            </a:r>
            <a:r>
              <a:rPr lang="da-DK" dirty="0">
                <a:latin typeface="Arial"/>
                <a:cs typeface="Arial"/>
              </a:rPr>
              <a:t> of no more </a:t>
            </a:r>
            <a:r>
              <a:rPr lang="da-DK" dirty="0" err="1">
                <a:latin typeface="Arial"/>
                <a:cs typeface="Arial"/>
              </a:rPr>
              <a:t>than</a:t>
            </a:r>
            <a:r>
              <a:rPr lang="da-DK" dirty="0">
                <a:latin typeface="Arial"/>
                <a:cs typeface="Arial"/>
              </a:rPr>
              <a:t> 79.950 DKK (pr. Juli 1. 2023)</a:t>
            </a:r>
          </a:p>
          <a:p>
            <a:endParaRPr lang="da-DK" dirty="0"/>
          </a:p>
          <a:p>
            <a:r>
              <a:rPr lang="da-DK" b="1" dirty="0" err="1">
                <a:latin typeface="Arial"/>
                <a:cs typeface="Arial"/>
              </a:rPr>
              <a:t>What</a:t>
            </a:r>
            <a:r>
              <a:rPr lang="da-DK" b="1" dirty="0">
                <a:latin typeface="Arial"/>
                <a:cs typeface="Arial"/>
              </a:rPr>
              <a:t> </a:t>
            </a:r>
            <a:r>
              <a:rPr lang="da-DK" b="1" dirty="0" err="1">
                <a:latin typeface="Arial"/>
                <a:cs typeface="Arial"/>
              </a:rPr>
              <a:t>can</a:t>
            </a:r>
            <a:r>
              <a:rPr lang="da-DK" b="1" dirty="0">
                <a:latin typeface="Arial"/>
                <a:cs typeface="Arial"/>
              </a:rPr>
              <a:t> I </a:t>
            </a:r>
            <a:r>
              <a:rPr lang="da-DK" b="1" dirty="0" err="1">
                <a:latin typeface="Arial"/>
                <a:cs typeface="Arial"/>
              </a:rPr>
              <a:t>apply</a:t>
            </a:r>
            <a:r>
              <a:rPr lang="da-DK" b="1" dirty="0">
                <a:latin typeface="Arial"/>
                <a:cs typeface="Arial"/>
              </a:rPr>
              <a:t> for?</a:t>
            </a:r>
          </a:p>
          <a:p>
            <a:r>
              <a:rPr lang="en" dirty="0">
                <a:latin typeface="Arial"/>
                <a:cs typeface="Arial"/>
              </a:rPr>
              <a:t>You can apply among all the courses covered by the Finanskompetencepuljen. However, it is the course provider that decides whether you will be admitted</a:t>
            </a:r>
            <a:r>
              <a:rPr lang="da-DK" dirty="0">
                <a:latin typeface="Arial"/>
                <a:cs typeface="Arial"/>
              </a:rPr>
              <a:t>.</a:t>
            </a:r>
          </a:p>
          <a:p>
            <a:endParaRPr lang="da-DK" dirty="0"/>
          </a:p>
          <a:p>
            <a:r>
              <a:rPr lang="da-DK" b="1" dirty="0" err="1">
                <a:latin typeface="Arial"/>
                <a:cs typeface="Arial"/>
              </a:rPr>
              <a:t>What</a:t>
            </a:r>
            <a:r>
              <a:rPr lang="da-DK" b="1" dirty="0">
                <a:latin typeface="Arial"/>
                <a:cs typeface="Arial"/>
              </a:rPr>
              <a:t> </a:t>
            </a:r>
            <a:r>
              <a:rPr lang="da-DK" b="1" dirty="0" err="1">
                <a:latin typeface="Arial"/>
                <a:cs typeface="Arial"/>
              </a:rPr>
              <a:t>does</a:t>
            </a:r>
            <a:r>
              <a:rPr lang="da-DK" b="1" dirty="0">
                <a:latin typeface="Arial"/>
                <a:cs typeface="Arial"/>
              </a:rPr>
              <a:t> the </a:t>
            </a:r>
            <a:r>
              <a:rPr lang="da-DK" b="1" dirty="0" err="1">
                <a:latin typeface="Arial"/>
                <a:cs typeface="Arial"/>
              </a:rPr>
              <a:t>Finankompetencepuljen</a:t>
            </a:r>
            <a:r>
              <a:rPr lang="da-DK" b="1" dirty="0">
                <a:latin typeface="Arial"/>
                <a:cs typeface="Arial"/>
              </a:rPr>
              <a:t> cover?</a:t>
            </a:r>
          </a:p>
          <a:p>
            <a:r>
              <a:rPr lang="da-DK" dirty="0">
                <a:latin typeface="Arial"/>
                <a:cs typeface="Arial"/>
              </a:rPr>
              <a:t>Finanskompetencepuljen </a:t>
            </a:r>
            <a:r>
              <a:rPr lang="en" dirty="0">
                <a:latin typeface="Arial"/>
                <a:cs typeface="Arial"/>
              </a:rPr>
              <a:t>covers costs for the course itself as well as materials such as books.</a:t>
            </a:r>
          </a:p>
          <a:p>
            <a:endParaRPr lang="en" dirty="0">
              <a:latin typeface="Arial"/>
              <a:cs typeface="Arial"/>
            </a:endParaRPr>
          </a:p>
          <a:p>
            <a:r>
              <a:rPr lang="da-DK" b="1" dirty="0">
                <a:latin typeface="Arial"/>
                <a:cs typeface="Arial"/>
              </a:rPr>
              <a:t>How </a:t>
            </a:r>
            <a:r>
              <a:rPr lang="da-DK" b="1" dirty="0" err="1">
                <a:latin typeface="Arial"/>
                <a:cs typeface="Arial"/>
              </a:rPr>
              <a:t>often</a:t>
            </a:r>
            <a:r>
              <a:rPr lang="da-DK" b="1" dirty="0">
                <a:latin typeface="Arial"/>
                <a:cs typeface="Arial"/>
              </a:rPr>
              <a:t> </a:t>
            </a:r>
            <a:r>
              <a:rPr lang="da-DK" b="1" dirty="0" err="1">
                <a:latin typeface="Arial"/>
                <a:cs typeface="Arial"/>
              </a:rPr>
              <a:t>can</a:t>
            </a:r>
            <a:r>
              <a:rPr lang="da-DK" b="1" dirty="0">
                <a:latin typeface="Arial"/>
                <a:cs typeface="Arial"/>
              </a:rPr>
              <a:t> I </a:t>
            </a:r>
            <a:r>
              <a:rPr lang="da-DK" b="1" dirty="0" err="1">
                <a:latin typeface="Arial"/>
                <a:cs typeface="Arial"/>
              </a:rPr>
              <a:t>apply</a:t>
            </a:r>
            <a:r>
              <a:rPr lang="da-DK" b="1" dirty="0">
                <a:latin typeface="Arial"/>
                <a:cs typeface="Arial"/>
              </a:rPr>
              <a:t>?</a:t>
            </a:r>
          </a:p>
          <a:p>
            <a:r>
              <a:rPr lang="en" dirty="0">
                <a:latin typeface="Arial"/>
                <a:cs typeface="Arial"/>
              </a:rPr>
              <a:t>You can apply for up to two courses a year, but a maximum of 15 ECTS points. If you have reached your maximum number of ECTS points, it must take a year before you can apply again.</a:t>
            </a:r>
          </a:p>
          <a:p>
            <a:endParaRPr lang="da-DK" dirty="0"/>
          </a:p>
        </p:txBody>
      </p:sp>
    </p:spTree>
    <p:extLst>
      <p:ext uri="{BB962C8B-B14F-4D97-AF65-F5344CB8AC3E}">
        <p14:creationId xmlns:p14="http://schemas.microsoft.com/office/powerpoint/2010/main" val="57277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Hvordan søger jeg?</a:t>
            </a:r>
          </a:p>
        </p:txBody>
      </p:sp>
      <p:sp>
        <p:nvSpPr>
          <p:cNvPr id="3" name="Pladsholder til tekst 2"/>
          <p:cNvSpPr>
            <a:spLocks noGrp="1"/>
          </p:cNvSpPr>
          <p:nvPr>
            <p:ph type="body" sz="quarter" idx="10"/>
          </p:nvPr>
        </p:nvSpPr>
        <p:spPr/>
        <p:txBody>
          <a:bodyPr vert="horz" lIns="0" tIns="0" rIns="0" bIns="0" rtlCol="0" anchor="t">
            <a:noAutofit/>
          </a:bodyPr>
          <a:lstStyle/>
          <a:p>
            <a:r>
              <a:rPr lang="da-DK" b="1">
                <a:latin typeface="Arial"/>
                <a:cs typeface="Arial"/>
              </a:rPr>
              <a:t>Examine the course</a:t>
            </a:r>
            <a:endParaRPr lang="da-DK" b="1" dirty="0"/>
          </a:p>
          <a:p>
            <a:r>
              <a:rPr lang="en">
                <a:latin typeface="Arial"/>
                <a:cs typeface="Arial"/>
              </a:rPr>
              <a:t>Examine the many possibilities of the Finanskompetencepulje and find the course you </a:t>
            </a:r>
            <a:r>
              <a:rPr lang="en" dirty="0">
                <a:latin typeface="Arial"/>
                <a:cs typeface="Arial"/>
              </a:rPr>
              <a:t>want.</a:t>
            </a:r>
            <a:endParaRPr lang="da-DK" dirty="0">
              <a:latin typeface="Arial"/>
            </a:endParaRPr>
          </a:p>
          <a:p>
            <a:endParaRPr lang="da-DK" dirty="0"/>
          </a:p>
          <a:p>
            <a:r>
              <a:rPr lang="da-DK" b="1">
                <a:latin typeface="Arial"/>
                <a:cs typeface="Arial"/>
              </a:rPr>
              <a:t>Talk to your manager</a:t>
            </a:r>
            <a:endParaRPr lang="da-DK" b="1"/>
          </a:p>
          <a:p>
            <a:r>
              <a:rPr lang="en">
                <a:latin typeface="Arial"/>
                <a:cs typeface="Arial"/>
              </a:rPr>
              <a:t>Have a dialogue with your manager. Some companies pay for the time you spend training.</a:t>
            </a:r>
          </a:p>
          <a:p>
            <a:endParaRPr lang="da-DK" dirty="0"/>
          </a:p>
          <a:p>
            <a:r>
              <a:rPr lang="da-DK" b="1">
                <a:latin typeface="Arial"/>
                <a:cs typeface="Arial"/>
              </a:rPr>
              <a:t>Apply for the course</a:t>
            </a:r>
            <a:endParaRPr lang="da-DK" b="1"/>
          </a:p>
          <a:p>
            <a:r>
              <a:rPr lang="en">
                <a:latin typeface="Arial"/>
                <a:cs typeface="Arial"/>
              </a:rPr>
              <a:t>Apply for a course via theFinanskompetencepulje. The Finanskompetencepulje  approves financing and contacts the course provider.</a:t>
            </a:r>
          </a:p>
          <a:p>
            <a:endParaRPr lang="da-DK" dirty="0"/>
          </a:p>
          <a:p>
            <a:r>
              <a:rPr lang="da-DK" b="1">
                <a:latin typeface="Arial"/>
                <a:cs typeface="Arial"/>
              </a:rPr>
              <a:t>We will contact you</a:t>
            </a:r>
            <a:endParaRPr lang="da-DK" b="1"/>
          </a:p>
          <a:p>
            <a:r>
              <a:rPr lang="en">
                <a:latin typeface="Arial"/>
                <a:cs typeface="Arial"/>
              </a:rPr>
              <a:t>You will be contacted by the course provider with an answer as to whether you have been admitted and all practical info afterwards.</a:t>
            </a:r>
          </a:p>
        </p:txBody>
      </p:sp>
    </p:spTree>
    <p:extLst>
      <p:ext uri="{BB962C8B-B14F-4D97-AF65-F5344CB8AC3E}">
        <p14:creationId xmlns:p14="http://schemas.microsoft.com/office/powerpoint/2010/main" val="3042319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latin typeface="Arial"/>
                <a:cs typeface="Arial"/>
              </a:rPr>
              <a:t>Q&amp;A</a:t>
            </a:r>
            <a:endParaRPr lang="da-DK" dirty="0"/>
          </a:p>
        </p:txBody>
      </p:sp>
      <p:sp>
        <p:nvSpPr>
          <p:cNvPr id="3" name="Pladsholder til tekst 2"/>
          <p:cNvSpPr>
            <a:spLocks noGrp="1"/>
          </p:cNvSpPr>
          <p:nvPr>
            <p:ph type="body" sz="quarter" idx="10"/>
          </p:nvPr>
        </p:nvSpPr>
        <p:spPr/>
        <p:txBody>
          <a:bodyPr/>
          <a:lstStyle/>
          <a:p>
            <a:r>
              <a:rPr lang="da-DK" dirty="0">
                <a:hlinkClick r:id="rId2"/>
              </a:rPr>
              <a:t>Read FAQ </a:t>
            </a:r>
            <a:r>
              <a:rPr lang="da-DK" dirty="0" err="1">
                <a:hlinkClick r:id="rId2"/>
              </a:rPr>
              <a:t>about</a:t>
            </a:r>
            <a:r>
              <a:rPr lang="da-DK" dirty="0">
                <a:hlinkClick r:id="rId2"/>
              </a:rPr>
              <a:t> Finanskompetencepuljen</a:t>
            </a:r>
            <a:endParaRPr lang="da-DK" dirty="0"/>
          </a:p>
        </p:txBody>
      </p:sp>
    </p:spTree>
    <p:extLst>
      <p:ext uri="{BB962C8B-B14F-4D97-AF65-F5344CB8AC3E}">
        <p14:creationId xmlns:p14="http://schemas.microsoft.com/office/powerpoint/2010/main" val="814073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a-DK" dirty="0"/>
              <a:t>Indhold</a:t>
            </a:r>
          </a:p>
        </p:txBody>
      </p:sp>
      <p:sp>
        <p:nvSpPr>
          <p:cNvPr id="5" name="Pladsholder til tekst 4"/>
          <p:cNvSpPr>
            <a:spLocks noGrp="1"/>
          </p:cNvSpPr>
          <p:nvPr>
            <p:ph type="body" sz="quarter" idx="10"/>
          </p:nvPr>
        </p:nvSpPr>
        <p:spPr/>
        <p:txBody>
          <a:bodyPr/>
          <a:lstStyle/>
          <a:p>
            <a:r>
              <a:rPr lang="da-DK" dirty="0"/>
              <a:t>Hvad er Finanskompetencepuljen?</a:t>
            </a:r>
          </a:p>
          <a:p>
            <a:r>
              <a:rPr lang="da-DK" dirty="0"/>
              <a:t>Hvem kan søge?</a:t>
            </a:r>
          </a:p>
          <a:p>
            <a:r>
              <a:rPr lang="da-DK" dirty="0"/>
              <a:t>Hvordan søger jeg?</a:t>
            </a:r>
          </a:p>
          <a:p>
            <a:r>
              <a:rPr lang="da-DK" dirty="0"/>
              <a:t>Tag dine kolleger med på kursus</a:t>
            </a:r>
          </a:p>
          <a:p>
            <a:r>
              <a:rPr lang="da-DK" dirty="0"/>
              <a:t>Spørgsmål og svar</a:t>
            </a:r>
          </a:p>
        </p:txBody>
      </p:sp>
    </p:spTree>
    <p:extLst>
      <p:ext uri="{BB962C8B-B14F-4D97-AF65-F5344CB8AC3E}">
        <p14:creationId xmlns:p14="http://schemas.microsoft.com/office/powerpoint/2010/main" val="3674818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da-DK"/>
          </a:p>
        </p:txBody>
      </p:sp>
      <p:sp>
        <p:nvSpPr>
          <p:cNvPr id="3" name="Undertitel 2"/>
          <p:cNvSpPr>
            <a:spLocks noGrp="1"/>
          </p:cNvSpPr>
          <p:nvPr>
            <p:ph type="subTitle" idx="1"/>
          </p:nvPr>
        </p:nvSpPr>
        <p:spPr/>
        <p:txBody>
          <a:bodyPr/>
          <a:lstStyle/>
          <a:p>
            <a:endParaRPr lang="da-DK"/>
          </a:p>
        </p:txBody>
      </p:sp>
      <p:pic>
        <p:nvPicPr>
          <p:cNvPr id="4" name="Billede 3">
            <a:hlinkClick r:id="rId3"/>
          </p:cNvPr>
          <p:cNvPicPr>
            <a:picLocks noChangeAspect="1"/>
          </p:cNvPicPr>
          <p:nvPr/>
        </p:nvPicPr>
        <p:blipFill rotWithShape="1">
          <a:blip r:embed="rId4"/>
          <a:srcRect t="7696" r="10341" b="-1"/>
          <a:stretch/>
        </p:blipFill>
        <p:spPr>
          <a:xfrm>
            <a:off x="132431" y="89819"/>
            <a:ext cx="12180735" cy="6858000"/>
          </a:xfrm>
          <a:prstGeom prst="rect">
            <a:avLst/>
          </a:prstGeom>
        </p:spPr>
      </p:pic>
    </p:spTree>
    <p:extLst>
      <p:ext uri="{BB962C8B-B14F-4D97-AF65-F5344CB8AC3E}">
        <p14:creationId xmlns:p14="http://schemas.microsoft.com/office/powerpoint/2010/main" val="2151907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Hvad er Finanskompetencepuljen?</a:t>
            </a:r>
            <a:endParaRPr lang="en-GB" dirty="0"/>
          </a:p>
        </p:txBody>
      </p:sp>
      <p:sp>
        <p:nvSpPr>
          <p:cNvPr id="3" name="Text Placeholder 2"/>
          <p:cNvSpPr>
            <a:spLocks noGrp="1"/>
          </p:cNvSpPr>
          <p:nvPr>
            <p:ph type="body" sz="quarter" idx="10"/>
          </p:nvPr>
        </p:nvSpPr>
        <p:spPr/>
        <p:txBody>
          <a:bodyPr/>
          <a:lstStyle/>
          <a:p>
            <a:r>
              <a:rPr lang="da-DK" dirty="0"/>
              <a:t>Som ansat i finanssektoren kan du søge støtte til efteruddannelse gennem puljen. Uddannelserne er nøje udvalgt, så de understøtter fremtidens kompetencebehov.</a:t>
            </a:r>
          </a:p>
          <a:p>
            <a:endParaRPr lang="da-DK" dirty="0"/>
          </a:p>
          <a:p>
            <a:r>
              <a:rPr lang="da-DK" dirty="0"/>
              <a:t>Finanskompetencepuljen er en unik mulighed for dig, der gerne vil udvikle din faglighed og dine kompetencer. I Finanskompetencepuljen findes der over 250 forskellige kurser, som tilsammen dækker alle de jobkategorier, der findes i den finansielle sektor. </a:t>
            </a:r>
          </a:p>
          <a:p>
            <a:endParaRPr lang="da-DK" dirty="0"/>
          </a:p>
          <a:p>
            <a:r>
              <a:rPr lang="da-DK" dirty="0"/>
              <a:t>Du kan bl.a. finde kurser inden for rådgivning, digitalisering, IT, forandringer og kommunikation. </a:t>
            </a:r>
          </a:p>
          <a:p>
            <a:endParaRPr lang="da-DK" dirty="0"/>
          </a:p>
          <a:p>
            <a:r>
              <a:rPr lang="da-DK" dirty="0"/>
              <a:t>Kurserne udbydes på forskellige uddannelsesniveauer på anerkendte uddannelsesinstitutioner, så du altid er sikret høj kvalitet og et fagligt indhold, der er relevant for dig.</a:t>
            </a:r>
          </a:p>
          <a:p>
            <a:endParaRPr lang="en-GB" dirty="0"/>
          </a:p>
        </p:txBody>
      </p:sp>
    </p:spTree>
    <p:extLst>
      <p:ext uri="{BB962C8B-B14F-4D97-AF65-F5344CB8AC3E}">
        <p14:creationId xmlns:p14="http://schemas.microsoft.com/office/powerpoint/2010/main" val="2790597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Hvem kan søge?</a:t>
            </a:r>
          </a:p>
        </p:txBody>
      </p:sp>
      <p:sp>
        <p:nvSpPr>
          <p:cNvPr id="3" name="Pladsholder til tekst 2"/>
          <p:cNvSpPr>
            <a:spLocks noGrp="1"/>
          </p:cNvSpPr>
          <p:nvPr>
            <p:ph type="body" sz="quarter" idx="10"/>
          </p:nvPr>
        </p:nvSpPr>
        <p:spPr/>
        <p:txBody>
          <a:bodyPr/>
          <a:lstStyle/>
          <a:p>
            <a:r>
              <a:rPr lang="da-DK" b="1" dirty="0"/>
              <a:t>Hvem kan søge?</a:t>
            </a:r>
          </a:p>
          <a:p>
            <a:r>
              <a:rPr lang="da-DK" dirty="0"/>
              <a:t>Alle, der er ansat i en virksomhed omfattet af overenskomst mellem Finansforbundet og FA, kan bruge Finanskompetencepuljen. For at søge, skal du have en månedsløn lavere end 79.950 kr. (pr. 1. juli 2023). </a:t>
            </a:r>
          </a:p>
          <a:p>
            <a:endParaRPr lang="da-DK" dirty="0"/>
          </a:p>
          <a:p>
            <a:r>
              <a:rPr lang="da-DK" b="1" dirty="0"/>
              <a:t>Hvad kan jeg søge?</a:t>
            </a:r>
          </a:p>
          <a:p>
            <a:r>
              <a:rPr lang="da-DK" dirty="0"/>
              <a:t>Du kan søge blandt alle de kurser, der er omfattet af Finanskompetencepuljen. Det er dog kursusudbyderen, der afgør, om du bliver optaget.</a:t>
            </a:r>
          </a:p>
          <a:p>
            <a:endParaRPr lang="da-DK" dirty="0"/>
          </a:p>
          <a:p>
            <a:r>
              <a:rPr lang="da-DK" b="1" dirty="0"/>
              <a:t>Hvad dækker puljen?</a:t>
            </a:r>
          </a:p>
          <a:p>
            <a:r>
              <a:rPr lang="da-DK" dirty="0"/>
              <a:t>Finanskompetencepuljen dækker omkostninger til selve kurset samt materialer som fx bøger.</a:t>
            </a:r>
          </a:p>
          <a:p>
            <a:endParaRPr lang="da-DK" dirty="0"/>
          </a:p>
          <a:p>
            <a:r>
              <a:rPr lang="da-DK" b="1" dirty="0"/>
              <a:t>Hvor ofte kan jeg søge?</a:t>
            </a:r>
          </a:p>
          <a:p>
            <a:r>
              <a:rPr lang="da-DK" dirty="0"/>
              <a:t>Du kan søge op til to kurser om året, men maksimalt 15 ECTS-point. Har du nået dit maximale antal ECTS-point, skal der gå et år, før du kan søge igen.</a:t>
            </a:r>
          </a:p>
          <a:p>
            <a:endParaRPr lang="da-DK" dirty="0"/>
          </a:p>
        </p:txBody>
      </p:sp>
    </p:spTree>
    <p:extLst>
      <p:ext uri="{BB962C8B-B14F-4D97-AF65-F5344CB8AC3E}">
        <p14:creationId xmlns:p14="http://schemas.microsoft.com/office/powerpoint/2010/main" val="175035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Hvordan søger jeg?</a:t>
            </a:r>
          </a:p>
        </p:txBody>
      </p:sp>
      <p:sp>
        <p:nvSpPr>
          <p:cNvPr id="3" name="Pladsholder til tekst 2"/>
          <p:cNvSpPr>
            <a:spLocks noGrp="1"/>
          </p:cNvSpPr>
          <p:nvPr>
            <p:ph type="body" sz="quarter" idx="10"/>
          </p:nvPr>
        </p:nvSpPr>
        <p:spPr/>
        <p:txBody>
          <a:bodyPr/>
          <a:lstStyle/>
          <a:p>
            <a:r>
              <a:rPr lang="da-DK" b="1" dirty="0"/>
              <a:t>Undersøg kurset</a:t>
            </a:r>
          </a:p>
          <a:p>
            <a:r>
              <a:rPr lang="da-DK" dirty="0"/>
              <a:t>Undersøg Finanskompetencepuljens mange muligheder, og find det kursus, du ønsker.</a:t>
            </a:r>
          </a:p>
          <a:p>
            <a:endParaRPr lang="da-DK" dirty="0"/>
          </a:p>
          <a:p>
            <a:r>
              <a:rPr lang="da-DK" b="1" dirty="0"/>
              <a:t>Tal med din leder</a:t>
            </a:r>
          </a:p>
          <a:p>
            <a:r>
              <a:rPr lang="da-DK" dirty="0"/>
              <a:t>Tag en dialog med din leder. Nogle virksomheder betaler for den tid, du bruger under uddannelse.</a:t>
            </a:r>
          </a:p>
          <a:p>
            <a:endParaRPr lang="da-DK" dirty="0"/>
          </a:p>
          <a:p>
            <a:r>
              <a:rPr lang="da-DK" b="1" dirty="0"/>
              <a:t>Ansøg kursus</a:t>
            </a:r>
          </a:p>
          <a:p>
            <a:r>
              <a:rPr lang="da-DK" dirty="0"/>
              <a:t>Ansøg kursus via Finanskompetencepuljen. Finanskompetencepuljen godkender finansiering og kontakter kursusudbyderen.</a:t>
            </a:r>
          </a:p>
          <a:p>
            <a:endParaRPr lang="da-DK" dirty="0"/>
          </a:p>
          <a:p>
            <a:r>
              <a:rPr lang="da-DK" b="1" dirty="0"/>
              <a:t>Vi kontakter dig</a:t>
            </a:r>
          </a:p>
          <a:p>
            <a:r>
              <a:rPr lang="da-DK" dirty="0"/>
              <a:t>Du bliver kontaktet af kursusudbyderen med svar på, om du er blevet optaget og al praktisk info efterfølgende.</a:t>
            </a:r>
          </a:p>
        </p:txBody>
      </p:sp>
    </p:spTree>
    <p:extLst>
      <p:ext uri="{BB962C8B-B14F-4D97-AF65-F5344CB8AC3E}">
        <p14:creationId xmlns:p14="http://schemas.microsoft.com/office/powerpoint/2010/main" val="3768139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0F057-5189-8B4A-A51B-3BC7072ED47E}"/>
              </a:ext>
            </a:extLst>
          </p:cNvPr>
          <p:cNvSpPr>
            <a:spLocks noGrp="1"/>
          </p:cNvSpPr>
          <p:nvPr>
            <p:ph type="title"/>
          </p:nvPr>
        </p:nvSpPr>
        <p:spPr/>
        <p:txBody>
          <a:bodyPr/>
          <a:lstStyle/>
          <a:p>
            <a:r>
              <a:rPr lang="da-DK" dirty="0"/>
              <a:t>Du lærer mere af at komme på kursus med en kollega</a:t>
            </a:r>
            <a:br>
              <a:rPr lang="da-DK" dirty="0"/>
            </a:br>
            <a:endParaRPr lang="da-DK" dirty="0"/>
          </a:p>
        </p:txBody>
      </p:sp>
      <p:sp>
        <p:nvSpPr>
          <p:cNvPr id="3" name="Text Placeholder 2">
            <a:extLst>
              <a:ext uri="{FF2B5EF4-FFF2-40B4-BE49-F238E27FC236}">
                <a16:creationId xmlns:a16="http://schemas.microsoft.com/office/drawing/2014/main" id="{42BE1472-3B2F-2A1A-59ED-83B17D008C5E}"/>
              </a:ext>
            </a:extLst>
          </p:cNvPr>
          <p:cNvSpPr>
            <a:spLocks noGrp="1"/>
          </p:cNvSpPr>
          <p:nvPr>
            <p:ph type="body" sz="quarter" idx="10"/>
          </p:nvPr>
        </p:nvSpPr>
        <p:spPr/>
        <p:txBody>
          <a:bodyPr/>
          <a:lstStyle/>
          <a:p>
            <a:r>
              <a:rPr lang="da-DK" dirty="0"/>
              <a:t>Hvis I er flere på kontoret som ønsker et kursus og I kan samle et hold, har I mulighed for at oprette et virksomhedskursus, hvor det kun er jeres afdeling som deltager. </a:t>
            </a:r>
          </a:p>
          <a:p>
            <a:endParaRPr lang="da-DK" dirty="0"/>
          </a:p>
          <a:p>
            <a:r>
              <a:rPr lang="da-DK" dirty="0"/>
              <a:t>Det kræver at I tager fat i jeres leder og ansøger om et virksomhedskursus. Kurserne er de samme som I som individuel kan ansøge, men fordelen er at I lærer det samme og efterfølgende kan </a:t>
            </a:r>
            <a:r>
              <a:rPr lang="da-DK" dirty="0" err="1"/>
              <a:t>videndele</a:t>
            </a:r>
            <a:r>
              <a:rPr lang="da-DK" dirty="0"/>
              <a:t> kursets indhold.</a:t>
            </a:r>
          </a:p>
          <a:p>
            <a:endParaRPr lang="da-DK" dirty="0"/>
          </a:p>
          <a:p>
            <a:r>
              <a:rPr lang="da-DK" dirty="0"/>
              <a:t>Du og en kollega kan også tage et kursus sammen. </a:t>
            </a:r>
            <a:br>
              <a:rPr lang="da-DK" dirty="0"/>
            </a:br>
            <a:br>
              <a:rPr lang="da-DK" dirty="0"/>
            </a:br>
            <a:br>
              <a:rPr lang="da-DK" dirty="0"/>
            </a:br>
            <a:r>
              <a:rPr lang="da-DK">
                <a:hlinkClick r:id="rId2"/>
              </a:rPr>
              <a:t>Læs </a:t>
            </a:r>
            <a:r>
              <a:rPr lang="da-DK" dirty="0">
                <a:hlinkClick r:id="rId2"/>
              </a:rPr>
              <a:t>artikel om fordelene ved at være 2 eller flere afsted på kursus</a:t>
            </a:r>
            <a:endParaRPr lang="da-DK" dirty="0"/>
          </a:p>
        </p:txBody>
      </p:sp>
    </p:spTree>
    <p:extLst>
      <p:ext uri="{BB962C8B-B14F-4D97-AF65-F5344CB8AC3E}">
        <p14:creationId xmlns:p14="http://schemas.microsoft.com/office/powerpoint/2010/main" val="313343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Spørgsmål og svar</a:t>
            </a:r>
          </a:p>
        </p:txBody>
      </p:sp>
      <p:sp>
        <p:nvSpPr>
          <p:cNvPr id="3" name="Pladsholder til tekst 2"/>
          <p:cNvSpPr>
            <a:spLocks noGrp="1"/>
          </p:cNvSpPr>
          <p:nvPr>
            <p:ph type="body" sz="quarter" idx="10"/>
          </p:nvPr>
        </p:nvSpPr>
        <p:spPr/>
        <p:txBody>
          <a:bodyPr/>
          <a:lstStyle/>
          <a:p>
            <a:r>
              <a:rPr lang="da-DK" dirty="0">
                <a:hlinkClick r:id="rId3"/>
              </a:rPr>
              <a:t>Læs FAQ om Finanskompetencepuljen</a:t>
            </a:r>
          </a:p>
          <a:p>
            <a:endParaRPr lang="da-DK" dirty="0">
              <a:hlinkClick r:id="rId3"/>
            </a:endParaRPr>
          </a:p>
          <a:p>
            <a:endParaRPr lang="da-DK" dirty="0">
              <a:hlinkClick r:id="rId3"/>
            </a:endParaRPr>
          </a:p>
        </p:txBody>
      </p:sp>
    </p:spTree>
    <p:extLst>
      <p:ext uri="{BB962C8B-B14F-4D97-AF65-F5344CB8AC3E}">
        <p14:creationId xmlns:p14="http://schemas.microsoft.com/office/powerpoint/2010/main" val="195567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B653BA-B667-4080-862F-35DE6FD55EB2}"/>
              </a:ext>
            </a:extLst>
          </p:cNvPr>
          <p:cNvSpPr>
            <a:spLocks noGrp="1"/>
          </p:cNvSpPr>
          <p:nvPr>
            <p:ph type="ctrTitle"/>
          </p:nvPr>
        </p:nvSpPr>
        <p:spPr>
          <a:xfrm>
            <a:off x="1080000" y="2430000"/>
            <a:ext cx="10644546" cy="1974331"/>
          </a:xfrm>
        </p:spPr>
        <p:txBody>
          <a:bodyPr/>
          <a:lstStyle/>
          <a:p>
            <a:r>
              <a:rPr lang="da-DK" dirty="0" err="1">
                <a:latin typeface="Arial"/>
                <a:cs typeface="Arial"/>
              </a:rPr>
              <a:t>Get</a:t>
            </a:r>
            <a:r>
              <a:rPr lang="da-DK" dirty="0">
                <a:latin typeface="Arial"/>
                <a:cs typeface="Arial"/>
              </a:rPr>
              <a:t> </a:t>
            </a:r>
            <a:r>
              <a:rPr lang="da-DK" dirty="0" err="1">
                <a:latin typeface="Arial"/>
                <a:cs typeface="Arial"/>
              </a:rPr>
              <a:t>started</a:t>
            </a:r>
            <a:r>
              <a:rPr lang="da-DK" dirty="0">
                <a:latin typeface="Arial"/>
                <a:cs typeface="Arial"/>
              </a:rPr>
              <a:t> with</a:t>
            </a:r>
            <a:br>
              <a:rPr lang="da-DK" dirty="0">
                <a:latin typeface="Arial"/>
                <a:cs typeface="Arial"/>
              </a:rPr>
            </a:br>
            <a:r>
              <a:rPr lang="da-DK" dirty="0">
                <a:latin typeface="Arial"/>
                <a:cs typeface="Arial"/>
              </a:rPr>
              <a:t> Finanskompetencepuljen</a:t>
            </a:r>
          </a:p>
        </p:txBody>
      </p:sp>
      <p:sp>
        <p:nvSpPr>
          <p:cNvPr id="7" name="Undertitel 6"/>
          <p:cNvSpPr>
            <a:spLocks noGrp="1"/>
          </p:cNvSpPr>
          <p:nvPr>
            <p:ph type="subTitle" idx="1"/>
          </p:nvPr>
        </p:nvSpPr>
        <p:spPr/>
        <p:txBody>
          <a:bodyPr/>
          <a:lstStyle/>
          <a:p>
            <a:endParaRPr lang="da-DK"/>
          </a:p>
        </p:txBody>
      </p:sp>
    </p:spTree>
    <p:extLst>
      <p:ext uri="{BB962C8B-B14F-4D97-AF65-F5344CB8AC3E}">
        <p14:creationId xmlns:p14="http://schemas.microsoft.com/office/powerpoint/2010/main" val="2413736807"/>
      </p:ext>
    </p:extLst>
  </p:cSld>
  <p:clrMapOvr>
    <a:masterClrMapping/>
  </p:clrMapOvr>
</p:sld>
</file>

<file path=ppt/theme/theme1.xml><?xml version="1.0" encoding="utf-8"?>
<a:theme xmlns:a="http://schemas.openxmlformats.org/drawingml/2006/main" name="Office-tema">
  <a:themeElements>
    <a:clrScheme name="Brugerdefineret 2">
      <a:dk1>
        <a:sysClr val="windowText" lastClr="000000"/>
      </a:dk1>
      <a:lt1>
        <a:sysClr val="window" lastClr="FFFFFF"/>
      </a:lt1>
      <a:dk2>
        <a:srgbClr val="44546A"/>
      </a:dk2>
      <a:lt2>
        <a:srgbClr val="E7E6E6"/>
      </a:lt2>
      <a:accent1>
        <a:srgbClr val="001965"/>
      </a:accent1>
      <a:accent2>
        <a:srgbClr val="2878FF"/>
      </a:accent2>
      <a:accent3>
        <a:srgbClr val="FF9BBE"/>
      </a:accent3>
      <a:accent4>
        <a:srgbClr val="69F0BE"/>
      </a:accent4>
      <a:accent5>
        <a:srgbClr val="818181"/>
      </a:accent5>
      <a:accent6>
        <a:srgbClr val="FD6D6F"/>
      </a:accent6>
      <a:hlink>
        <a:srgbClr val="001965"/>
      </a:hlink>
      <a:folHlink>
        <a:srgbClr val="2878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2019_Finansforbundet i Danske Bank [Read-Only]" id="{38E1EFCB-84E0-48EA-AA19-E7094BF19130}" vid="{48541DC0-170F-4863-B4E5-871A5E95B78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9D9627A2A3B39E4C9D97AB148E4E4612" ma:contentTypeVersion="4" ma:contentTypeDescription="Opret et nyt dokument." ma:contentTypeScope="" ma:versionID="dead436132780bf54683d21e23a4135e">
  <xsd:schema xmlns:xsd="http://www.w3.org/2001/XMLSchema" xmlns:xs="http://www.w3.org/2001/XMLSchema" xmlns:p="http://schemas.microsoft.com/office/2006/metadata/properties" xmlns:ns1="http://schemas.microsoft.com/sharepoint/v3" targetNamespace="http://schemas.microsoft.com/office/2006/metadata/properties" ma:root="true" ma:fieldsID="ee95d510c8f60437ce3265787e58d5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tartdato for planlægning" ma:description="" ma:hidden="true" ma:internalName="PublishingStartDate">
      <xsd:simpleType>
        <xsd:restriction base="dms:Unknown"/>
      </xsd:simpleType>
    </xsd:element>
    <xsd:element name="PublishingExpirationDate" ma:index="5" nillable="true" ma:displayName="Slutdato for planlægning"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Indholdstype"/>
        <xsd:element ref="dc:title" minOccurs="0" maxOccurs="1" ma:index="3"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AE283A-EA8F-4549-AC63-61FC04E93D9F}">
  <ds:schemaRefs>
    <ds:schemaRef ds:uri="http://schemas.microsoft.com/sharepoint/v3/contenttype/forms"/>
  </ds:schemaRefs>
</ds:datastoreItem>
</file>

<file path=customXml/itemProps2.xml><?xml version="1.0" encoding="utf-8"?>
<ds:datastoreItem xmlns:ds="http://schemas.openxmlformats.org/officeDocument/2006/customXml" ds:itemID="{0167100C-D74C-49D2-B022-3FE8B9600B82}">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3843B520-D672-460A-9647-5F0B3EA539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065023-a506-47de-8e1d-aea5498cc974}" enabled="1" method="Privileged" siteId="{c7d1b6e9-1447-457b-9223-ac25df4941bf}" removed="0"/>
</clbl:labelList>
</file>

<file path=docProps/app.xml><?xml version="1.0" encoding="utf-8"?>
<Properties xmlns="http://schemas.openxmlformats.org/officeDocument/2006/extended-properties" xmlns:vt="http://schemas.openxmlformats.org/officeDocument/2006/docPropsVTypes">
  <Template>PP2019_Finansforbundet i Danske Bank - template</Template>
  <TotalTime>691</TotalTime>
  <Words>2113</Words>
  <Application>Microsoft Office PowerPoint</Application>
  <PresentationFormat>Widescreen</PresentationFormat>
  <Paragraphs>134</Paragraphs>
  <Slides>15</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Office-tema</vt:lpstr>
      <vt:lpstr>Kom i gang med Finanskompetencepuljen</vt:lpstr>
      <vt:lpstr>Indhold</vt:lpstr>
      <vt:lpstr>PowerPoint Presentation</vt:lpstr>
      <vt:lpstr>Hvad er Finanskompetencepuljen?</vt:lpstr>
      <vt:lpstr>Hvem kan søge?</vt:lpstr>
      <vt:lpstr>Hvordan søger jeg?</vt:lpstr>
      <vt:lpstr>Du lærer mere af at komme på kursus med en kollega </vt:lpstr>
      <vt:lpstr>Spørgsmål og svar</vt:lpstr>
      <vt:lpstr>Get started with  Finanskompetencepuljen</vt:lpstr>
      <vt:lpstr>Content </vt:lpstr>
      <vt:lpstr>PowerPoint Presentation</vt:lpstr>
      <vt:lpstr>What is Finanskompetencepuljen?</vt:lpstr>
      <vt:lpstr>Who can apply?</vt:lpstr>
      <vt:lpstr>Hvordan søger jeg?</vt:lpstr>
      <vt:lpstr>Q&amp;A</vt:lpstr>
    </vt:vector>
  </TitlesOfParts>
  <Company>Danske 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Fredslund Nielsen</dc:creator>
  <cp:lastModifiedBy>Troels Mørk</cp:lastModifiedBy>
  <cp:revision>317</cp:revision>
  <dcterms:created xsi:type="dcterms:W3CDTF">2021-01-11T14:46:22Z</dcterms:created>
  <dcterms:modified xsi:type="dcterms:W3CDTF">2023-11-01T07:59:11Z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L_sAMAccountName">
    <vt:lpwstr>st0098</vt:lpwstr>
  </property>
  <property fmtid="{D5CDD505-2E9C-101B-9397-08002B2CF9AE}" pid="3" name="DL_AuthorInitials">
    <vt:lpwstr>st0098</vt:lpwstr>
  </property>
  <property fmtid="{D5CDD505-2E9C-101B-9397-08002B2CF9AE}" pid="4" name="fInit">
    <vt:lpwstr>st0098</vt:lpwstr>
  </property>
  <property fmtid="{D5CDD505-2E9C-101B-9397-08002B2CF9AE}" pid="5" name="fNavn">
    <vt:lpwstr>Susan Thorenfeldt</vt:lpwstr>
  </property>
  <property fmtid="{D5CDD505-2E9C-101B-9397-08002B2CF9AE}" pid="6" name="fTlf">
    <vt:lpwstr>+4532661406</vt:lpwstr>
  </property>
  <property fmtid="{D5CDD505-2E9C-101B-9397-08002B2CF9AE}" pid="7" name="fEpost">
    <vt:lpwstr>st@finansforbundet.dk</vt:lpwstr>
  </property>
  <property fmtid="{D5CDD505-2E9C-101B-9397-08002B2CF9AE}" pid="8" name="fLogo">
    <vt:lpwstr>http://www.exformatics.com/images/logo_new.jpg</vt:lpwstr>
  </property>
  <property fmtid="{D5CDD505-2E9C-101B-9397-08002B2CF9AE}" pid="9" name="ContentTypeId">
    <vt:lpwstr>0x0101009D9627A2A3B39E4C9D97AB148E4E4612</vt:lpwstr>
  </property>
</Properties>
</file>